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20"/>
  </p:notesMasterIdLst>
  <p:sldIdLst>
    <p:sldId id="256" r:id="rId2"/>
    <p:sldId id="346" r:id="rId3"/>
    <p:sldId id="348" r:id="rId4"/>
    <p:sldId id="347" r:id="rId5"/>
    <p:sldId id="353" r:id="rId6"/>
    <p:sldId id="354" r:id="rId7"/>
    <p:sldId id="355" r:id="rId8"/>
    <p:sldId id="352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</p:sldIdLst>
  <p:sldSz cx="12192000" cy="6858000"/>
  <p:notesSz cx="9601200" cy="7315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xmlns="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99"/>
    <a:srgbClr val="CCFFFF"/>
    <a:srgbClr val="FFFFCC"/>
    <a:srgbClr val="FFFFFF"/>
    <a:srgbClr val="6633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6" autoAdjust="0"/>
    <p:restoredTop sz="95126" autoAdjust="0"/>
  </p:normalViewPr>
  <p:slideViewPr>
    <p:cSldViewPr snapToGrid="0">
      <p:cViewPr>
        <p:scale>
          <a:sx n="78" d="100"/>
          <a:sy n="78" d="100"/>
        </p:scale>
        <p:origin x="-534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0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6D9D0A7-4DA7-4675-9A78-F54CF1428252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6675" y="914400"/>
            <a:ext cx="438785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40"/>
            <a:ext cx="7680960" cy="288036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B54B056-A0DB-4EE3-A737-CDF198D959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8916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2C2DD2C-8F06-4601-BD31-73B3E69E3DC7}"/>
              </a:ext>
            </a:extLst>
          </p:cNvPr>
          <p:cNvGrpSpPr/>
          <p:nvPr userDrawn="1"/>
        </p:nvGrpSpPr>
        <p:grpSpPr>
          <a:xfrm>
            <a:off x="54595" y="136525"/>
            <a:ext cx="3411936" cy="6673499"/>
            <a:chOff x="1256607" y="2388359"/>
            <a:chExt cx="3411936" cy="6673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72229D18-69A1-4A27-961C-D7AEE6F25BE5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0" cy="6673499"/>
            </a:xfrm>
            <a:prstGeom prst="line">
              <a:avLst/>
            </a:prstGeom>
            <a:ln w="2857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67F2297B-359B-48B9-A1C2-1FC534C637BF}"/>
                </a:ext>
              </a:extLst>
            </p:cNvPr>
            <p:cNvCxnSpPr>
              <a:cxnSpLocks/>
            </p:cNvCxnSpPr>
            <p:nvPr/>
          </p:nvCxnSpPr>
          <p:spPr>
            <a:xfrm>
              <a:off x="1256607" y="2388359"/>
              <a:ext cx="3411936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0D6CDA6-88EF-4EA9-9AC0-BF2581E15712}"/>
              </a:ext>
            </a:extLst>
          </p:cNvPr>
          <p:cNvGrpSpPr/>
          <p:nvPr userDrawn="1"/>
        </p:nvGrpSpPr>
        <p:grpSpPr>
          <a:xfrm rot="10800000">
            <a:off x="6621471" y="559561"/>
            <a:ext cx="5544101" cy="6250465"/>
            <a:chOff x="1238410" y="2388359"/>
            <a:chExt cx="5544101" cy="62504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AC3E486-E436-46DE-8A42-F8BD682E647C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256607" y="2402005"/>
              <a:ext cx="0" cy="623681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0BC962F8-AEB7-4CDA-A886-0AEACB3D0534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10" y="2388359"/>
              <a:ext cx="554410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A3B3E9BA-BC3A-4126-B46F-9DBB864E2384}"/>
              </a:ext>
            </a:extLst>
          </p:cNvPr>
          <p:cNvCxnSpPr>
            <a:cxnSpLocks/>
          </p:cNvCxnSpPr>
          <p:nvPr userDrawn="1"/>
        </p:nvCxnSpPr>
        <p:spPr>
          <a:xfrm flipH="1">
            <a:off x="9348717" y="559559"/>
            <a:ext cx="2798660" cy="0"/>
          </a:xfrm>
          <a:prstGeom prst="straightConnector1">
            <a:avLst/>
          </a:prstGeom>
          <a:ln w="28575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B3BC177-8FEA-49F9-BAE4-F9EC56914725}"/>
              </a:ext>
            </a:extLst>
          </p:cNvPr>
          <p:cNvSpPr txBox="1"/>
          <p:nvPr userDrawn="1"/>
        </p:nvSpPr>
        <p:spPr>
          <a:xfrm>
            <a:off x="9521030" y="6488668"/>
            <a:ext cx="245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FB: Duong Hung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389DBA5-CF04-4631-9862-4942E25AFFD6}"/>
              </a:ext>
            </a:extLst>
          </p:cNvPr>
          <p:cNvSpPr txBox="1"/>
          <p:nvPr userDrawn="1"/>
        </p:nvSpPr>
        <p:spPr>
          <a:xfrm>
            <a:off x="26428" y="6498593"/>
            <a:ext cx="2454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SĐT 0774860155</a:t>
            </a:r>
          </a:p>
        </p:txBody>
      </p:sp>
    </p:spTree>
    <p:extLst>
      <p:ext uri="{BB962C8B-B14F-4D97-AF65-F5344CB8AC3E}">
        <p14:creationId xmlns:p14="http://schemas.microsoft.com/office/powerpoint/2010/main" val="72462428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556410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988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729145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968611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115670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07709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70231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5584993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201264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178731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43247-8E28-4208-A241-B7A86EB61EEF}" type="datetimeFigureOut">
              <a:rPr lang="vi-VN" smtClean="0"/>
              <a:t>17/08/2021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99184-C260-4120-A24D-B93FDD472447}" type="slidenum">
              <a:rPr lang="vi-VN" smtClean="0"/>
              <a:t>‹#›</a:t>
            </a:fld>
            <a:endParaRPr lang="vi-VN"/>
          </a:p>
        </p:txBody>
      </p:sp>
      <p:sp>
        <p:nvSpPr>
          <p:cNvPr id="7" name="Rectangle 7" descr="Light horizontal">
            <a:extLst>
              <a:ext uri="{FF2B5EF4-FFF2-40B4-BE49-F238E27FC236}">
                <a16:creationId xmlns:a16="http://schemas.microsoft.com/office/drawing/2014/main" xmlns="" id="{3332F7FE-A149-4B26-89B7-57253E7F35F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2819" y="0"/>
            <a:ext cx="103663" cy="6858000"/>
          </a:xfrm>
          <a:prstGeom prst="rect">
            <a:avLst/>
          </a:prstGeom>
          <a:pattFill prst="ltHorz">
            <a:fgClr>
              <a:schemeClr val="bg2"/>
            </a:fgClr>
            <a:bgClr>
              <a:schemeClr val="bg1"/>
            </a:bgClr>
          </a:patt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57016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03F8B60C-C00D-4571-A295-F6F38F44D634}"/>
              </a:ext>
            </a:extLst>
          </p:cNvPr>
          <p:cNvGrpSpPr/>
          <p:nvPr/>
        </p:nvGrpSpPr>
        <p:grpSpPr>
          <a:xfrm>
            <a:off x="196406" y="152697"/>
            <a:ext cx="11004062" cy="656007"/>
            <a:chOff x="614376" y="98922"/>
            <a:chExt cx="9781008" cy="83886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01479AD4-4344-4DF2-85EF-A235A70877F8}"/>
                </a:ext>
              </a:extLst>
            </p:cNvPr>
            <p:cNvGrpSpPr/>
            <p:nvPr/>
          </p:nvGrpSpPr>
          <p:grpSpPr>
            <a:xfrm>
              <a:off x="728653" y="98922"/>
              <a:ext cx="9666731" cy="838860"/>
              <a:chOff x="7948" y="781310"/>
              <a:chExt cx="9666731" cy="838860"/>
            </a:xfrm>
          </p:grpSpPr>
          <p:cxnSp>
            <p:nvCxnSpPr>
              <p:cNvPr id="5" name="Connector: Elbow 4">
                <a:extLst>
                  <a:ext uri="{FF2B5EF4-FFF2-40B4-BE49-F238E27FC236}">
                    <a16:creationId xmlns:a16="http://schemas.microsoft.com/office/drawing/2014/main" xmlns="" id="{52E34517-3CA7-4600-836C-7D3D84EA3E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 flipV="1">
                <a:off x="4609460" y="-3481668"/>
                <a:ext cx="561805" cy="9517544"/>
              </a:xfrm>
              <a:prstGeom prst="bentConnector4">
                <a:avLst>
                  <a:gd name="adj1" fmla="val -40690"/>
                  <a:gd name="adj2" fmla="val 77043"/>
                </a:avLst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2A9FF675-7E24-4BE5-886F-7B32759B14A9}"/>
                  </a:ext>
                </a:extLst>
              </p:cNvPr>
              <p:cNvSpPr txBox="1"/>
              <p:nvPr/>
            </p:nvSpPr>
            <p:spPr>
              <a:xfrm>
                <a:off x="7948" y="781310"/>
                <a:ext cx="2275106" cy="747774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20000"/>
                      <a:lumOff val="80000"/>
                    </a:schemeClr>
                  </a:gs>
                  <a:gs pos="92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lin ang="5400000" scaled="1"/>
                <a:tileRect/>
              </a:gradFill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00CC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 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Ch</a:t>
                </a:r>
                <a:r>
                  <a:rPr lang="vi-VN" sz="32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ư</a:t>
                </a:r>
                <a:r>
                  <a:rPr lang="en-US" sz="3200" b="1" dirty="0" err="1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ơng</a:t>
                </a:r>
                <a:r>
                  <a:rPr lang="en-US" sz="32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 </a:t>
                </a:r>
                <a:r>
                  <a:rPr lang="en-US" sz="3200" b="1" dirty="0">
                    <a:solidFill>
                      <a:srgbClr val="C00000"/>
                    </a:solidFill>
                    <a:latin typeface="Yu Mincho" panose="02020400000000000000" pitchFamily="18" charset="-128"/>
                    <a:ea typeface="Yu Mincho" panose="02020400000000000000" pitchFamily="18" charset="-128"/>
                    <a:sym typeface="Wingdings 2" panose="05020102010507070707" pitchFamily="18" charset="2"/>
                  </a:rPr>
                  <a:t>⓵</a:t>
                </a:r>
                <a:r>
                  <a:rPr lang="en-US" sz="3200" b="1" dirty="0">
                    <a:solidFill>
                      <a:srgbClr val="C00000"/>
                    </a:solidFill>
                    <a:latin typeface="UTM Swiss Condensed" panose="02000500000000000000" pitchFamily="2" charset="0"/>
                    <a:sym typeface="Wingdings 2" panose="05020102010507070707" pitchFamily="18" charset="2"/>
                  </a:rPr>
                  <a:t>:</a:t>
                </a:r>
                <a:r>
                  <a:rPr lang="en-US" sz="3200" b="1" dirty="0">
                    <a:solidFill>
                      <a:srgbClr val="0000CC"/>
                    </a:solidFill>
                    <a:latin typeface="UTM Swiss Condensed" panose="02000500000000000000" pitchFamily="2" charset="0"/>
                  </a:rPr>
                  <a:t> </a:t>
                </a:r>
                <a:endParaRPr lang="vi-VN" sz="3200" b="1" dirty="0">
                  <a:solidFill>
                    <a:srgbClr val="0000CC"/>
                  </a:solidFill>
                  <a:latin typeface="UTM Swiss Condensed" panose="02000500000000000000" pitchFamily="2" charset="0"/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C57EE90C-348C-4A60-A155-A3AEA1D0C971}"/>
                  </a:ext>
                </a:extLst>
              </p:cNvPr>
              <p:cNvSpPr txBox="1"/>
              <p:nvPr/>
            </p:nvSpPr>
            <p:spPr>
              <a:xfrm>
                <a:off x="2371889" y="793683"/>
                <a:ext cx="7302790" cy="826487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10000"/>
                      <a:lumOff val="90000"/>
                    </a:schemeClr>
                  </a:gs>
                  <a:gs pos="97000">
                    <a:schemeClr val="accent4">
                      <a:lumMod val="0"/>
                      <a:lumOff val="100000"/>
                    </a:schemeClr>
                  </a:gs>
                  <a:gs pos="100000">
                    <a:schemeClr val="accent4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rgbClr val="FFFF99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00CC"/>
                    </a:solidFill>
                    <a:latin typeface="Yu Gothic Medium" panose="020B0500000000000000" pitchFamily="34" charset="-128"/>
                    <a:cs typeface="Duong Phuoc Sang" panose="02020603050405020304" pitchFamily="18" charset="0"/>
                  </a:rPr>
                  <a:t>§</a:t>
                </a:r>
                <a:r>
                  <a:rPr lang="en-US" sz="3600" b="1" dirty="0">
                    <a:solidFill>
                      <a:srgbClr val="FF0000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</a:rPr>
                  <a:t>1</a:t>
                </a:r>
                <a:r>
                  <a:rPr lang="en-US" sz="3600" b="1" dirty="0">
                    <a:solidFill>
                      <a:srgbClr val="0000CC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. </a:t>
                </a:r>
                <a:r>
                  <a:rPr lang="en-US" sz="3600" b="1" dirty="0">
                    <a:solidFill>
                      <a:srgbClr val="C00000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HÀM SỐ L</a:t>
                </a:r>
                <a:r>
                  <a:rPr lang="vi-VN" sz="3600" b="1" dirty="0">
                    <a:solidFill>
                      <a:srgbClr val="C00000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Ư</a:t>
                </a:r>
                <a:r>
                  <a:rPr lang="en-US" sz="3600" b="1" dirty="0">
                    <a:solidFill>
                      <a:srgbClr val="C00000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ỢNG 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GIÁC(</a:t>
                </a:r>
                <a:r>
                  <a:rPr lang="en-US" sz="3600" b="1" dirty="0" err="1" smtClean="0">
                    <a:solidFill>
                      <a:srgbClr val="C00000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tiết</a:t>
                </a:r>
                <a:r>
                  <a:rPr lang="en-US" sz="3600" b="1" dirty="0" smtClean="0">
                    <a:solidFill>
                      <a:srgbClr val="C00000"/>
                    </a:solidFill>
                    <a:latin typeface="Duong Phuoc Sang" panose="02020603050405020304" pitchFamily="18" charset="0"/>
                    <a:ea typeface="Calibri" panose="020F0502020204030204" pitchFamily="34" charset="0"/>
                  </a:rPr>
                  <a:t> 1 - 2)</a:t>
                </a:r>
                <a:endParaRPr lang="vi-VN" sz="3600" b="1" dirty="0">
                  <a:solidFill>
                    <a:srgbClr val="C00000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pic>
          <p:nvPicPr>
            <p:cNvPr id="48" name="Picture 30">
              <a:extLst>
                <a:ext uri="{FF2B5EF4-FFF2-40B4-BE49-F238E27FC236}">
                  <a16:creationId xmlns:a16="http://schemas.microsoft.com/office/drawing/2014/main" xmlns="" id="{201DB1BF-0F59-421B-8C76-1746336061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76" y="203869"/>
              <a:ext cx="339755" cy="5859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32C2579-4762-4455-B7DB-6ADEFE9C056C}"/>
              </a:ext>
            </a:extLst>
          </p:cNvPr>
          <p:cNvGrpSpPr/>
          <p:nvPr/>
        </p:nvGrpSpPr>
        <p:grpSpPr>
          <a:xfrm>
            <a:off x="-2419578" y="1475501"/>
            <a:ext cx="4770439" cy="4824413"/>
            <a:chOff x="-2419578" y="1475500"/>
            <a:chExt cx="4770438" cy="4824413"/>
          </a:xfrm>
        </p:grpSpPr>
        <p:sp>
          <p:nvSpPr>
            <p:cNvPr id="123" name="AutoShape 46">
              <a:extLst>
                <a:ext uri="{FF2B5EF4-FFF2-40B4-BE49-F238E27FC236}">
                  <a16:creationId xmlns:a16="http://schemas.microsoft.com/office/drawing/2014/main" xmlns="" id="{DE44DECC-35BB-4B38-A9E0-16FE9EC86A74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>
              <a:off x="-2446566" y="1502488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2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0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accent1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4" name="AutoShape 47">
              <a:extLst>
                <a:ext uri="{FF2B5EF4-FFF2-40B4-BE49-F238E27FC236}">
                  <a16:creationId xmlns:a16="http://schemas.microsoft.com/office/drawing/2014/main" xmlns="" id="{92C32AFF-F71B-4A0A-B458-039FFC7482FA}"/>
                </a:ext>
              </a:extLst>
            </p:cNvPr>
            <p:cNvSpPr>
              <a:spLocks noChangeArrowheads="1"/>
            </p:cNvSpPr>
            <p:nvPr/>
          </p:nvSpPr>
          <p:spPr bwMode="ltGray">
            <a:xfrm rot="5400000" flipH="1">
              <a:off x="-1961498" y="1910556"/>
              <a:ext cx="4032250" cy="3929063"/>
            </a:xfrm>
            <a:custGeom>
              <a:avLst/>
              <a:gdLst>
                <a:gd name="G0" fmla="+- 56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56"/>
                <a:gd name="G18" fmla="*/ 56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56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56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72 w 21600"/>
                <a:gd name="T15" fmla="*/ 10800 h 21600"/>
                <a:gd name="T16" fmla="*/ 10800 w 21600"/>
                <a:gd name="T17" fmla="*/ 10744 h 21600"/>
                <a:gd name="T18" fmla="*/ 16228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744" y="10800"/>
                  </a:moveTo>
                  <a:cubicBezTo>
                    <a:pt x="10744" y="10769"/>
                    <a:pt x="10769" y="10744"/>
                    <a:pt x="10800" y="10744"/>
                  </a:cubicBezTo>
                  <a:cubicBezTo>
                    <a:pt x="10830" y="10744"/>
                    <a:pt x="10856" y="10769"/>
                    <a:pt x="10856" y="10800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79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FF00"/>
                </a:gs>
                <a:gs pos="100000">
                  <a:schemeClr val="hlink">
                    <a:gamma/>
                    <a:tint val="0"/>
                    <a:invGamma/>
                    <a:alpha val="48000"/>
                    <a:lumMod val="0"/>
                    <a:lumOff val="100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0000CC"/>
              </a:solidFill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351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857121FA-FB53-4B87-AAAE-7000DA201C49}"/>
                </a:ext>
              </a:extLst>
            </p:cNvPr>
            <p:cNvSpPr txBox="1"/>
            <p:nvPr/>
          </p:nvSpPr>
          <p:spPr>
            <a:xfrm>
              <a:off x="160080" y="2407581"/>
              <a:ext cx="210791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Nội dung</a:t>
              </a:r>
            </a:p>
            <a:p>
              <a:r>
                <a:rPr lang="en-US" sz="4800" b="1">
                  <a:solidFill>
                    <a:srgbClr val="0000CC"/>
                  </a:solidFill>
                  <a:latin typeface="Duong Phuoc Sang" panose="02020603050405020304" pitchFamily="18" charset="0"/>
                  <a:cs typeface="Duong Phuoc Sang" panose="02020603050405020304" pitchFamily="18" charset="0"/>
                </a:rPr>
                <a:t>bài học</a:t>
              </a:r>
              <a:endParaRPr lang="vi-VN" sz="4800" b="1">
                <a:solidFill>
                  <a:srgbClr val="0000CC"/>
                </a:solidFill>
                <a:latin typeface="Duong Phuoc Sang" panose="02020603050405020304" pitchFamily="18" charset="0"/>
                <a:cs typeface="Duong Phuoc Sang" panose="02020603050405020304" pitchFamily="18" charset="0"/>
              </a:endParaRPr>
            </a:p>
          </p:txBody>
        </p:sp>
      </p:grpSp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E429CB93-DEF0-4609-8D36-2D3202A0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" y="6774459"/>
            <a:ext cx="3903108" cy="105948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34AA69BB-DAFF-44F1-98D9-61B0989E1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6" y="6582533"/>
            <a:ext cx="2775439" cy="383852"/>
          </a:xfrm>
          <a:prstGeom prst="rect">
            <a:avLst/>
          </a:prstGeom>
        </p:spPr>
      </p:pic>
      <p:pic>
        <p:nvPicPr>
          <p:cNvPr id="1028" name="Picture 1027">
            <a:extLst>
              <a:ext uri="{FF2B5EF4-FFF2-40B4-BE49-F238E27FC236}">
                <a16:creationId xmlns:a16="http://schemas.microsoft.com/office/drawing/2014/main" xmlns="" id="{440CE9CC-BA7E-4ACA-A48E-420C7421DF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926" y="5763126"/>
            <a:ext cx="624663" cy="1093159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xmlns="" id="{0338D9D2-4D33-448C-849E-21288CF02A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5897" y="0"/>
            <a:ext cx="1095747" cy="663151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xmlns="" id="{24CB1D23-FECD-4706-A8C4-7029E807F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879" y="4310"/>
            <a:ext cx="317765" cy="1074696"/>
          </a:xfrm>
          <a:prstGeom prst="rect">
            <a:avLst/>
          </a:prstGeom>
        </p:spPr>
      </p:pic>
      <p:pic>
        <p:nvPicPr>
          <p:cNvPr id="142" name="Picture 6" descr="E:\09----------------Diagrams September\22\Png\5.png">
            <a:extLst>
              <a:ext uri="{FF2B5EF4-FFF2-40B4-BE49-F238E27FC236}">
                <a16:creationId xmlns:a16="http://schemas.microsoft.com/office/drawing/2014/main" xmlns="" id="{8C3874D1-EB58-439C-9E7C-900A3ABCA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95186" y="6339078"/>
            <a:ext cx="802908" cy="56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31BD0E5-D4FC-4A52-B4EB-724760E9DB91}"/>
              </a:ext>
            </a:extLst>
          </p:cNvPr>
          <p:cNvGrpSpPr/>
          <p:nvPr/>
        </p:nvGrpSpPr>
        <p:grpSpPr>
          <a:xfrm>
            <a:off x="3017992" y="1104070"/>
            <a:ext cx="5260972" cy="1890714"/>
            <a:chOff x="2921007" y="1104069"/>
            <a:chExt cx="5260971" cy="1890713"/>
          </a:xfrm>
        </p:grpSpPr>
        <p:sp>
          <p:nvSpPr>
            <p:cNvPr id="40" name="Freeform 3">
              <a:extLst>
                <a:ext uri="{FF2B5EF4-FFF2-40B4-BE49-F238E27FC236}">
                  <a16:creationId xmlns:a16="http://schemas.microsoft.com/office/drawing/2014/main" xmlns="" id="{824CBEE1-31EA-416E-BFE3-ABBBE4589FE9}"/>
                </a:ext>
              </a:extLst>
            </p:cNvPr>
            <p:cNvSpPr/>
            <p:nvPr/>
          </p:nvSpPr>
          <p:spPr>
            <a:xfrm>
              <a:off x="2921007" y="1359657"/>
              <a:ext cx="5094288" cy="1635125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>
              <a:gsLst>
                <a:gs pos="93000">
                  <a:srgbClr val="FFFF00">
                    <a:lumMod val="30000"/>
                    <a:lumOff val="70000"/>
                  </a:srgbClr>
                </a:gs>
                <a:gs pos="4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t="100000"/>
              </a:path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1" name="Group 6">
              <a:extLst>
                <a:ext uri="{FF2B5EF4-FFF2-40B4-BE49-F238E27FC236}">
                  <a16:creationId xmlns:a16="http://schemas.microsoft.com/office/drawing/2014/main" xmlns="" id="{3C8ADABB-BD34-4808-9BA3-ABF2C77162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81010" y="1104069"/>
              <a:ext cx="400968" cy="1758194"/>
              <a:chOff x="4737769" y="1112944"/>
              <a:chExt cx="400969" cy="1758844"/>
            </a:xfrm>
            <a:solidFill>
              <a:srgbClr val="FFFF99"/>
            </a:solidFill>
          </p:grpSpPr>
          <p:sp>
            <p:nvSpPr>
              <p:cNvPr id="42" name="Freeform 4">
                <a:extLst>
                  <a:ext uri="{FF2B5EF4-FFF2-40B4-BE49-F238E27FC236}">
                    <a16:creationId xmlns:a16="http://schemas.microsoft.com/office/drawing/2014/main" xmlns="" id="{96AF5BFF-7A4E-4676-A75E-DC6DA96494C8}"/>
                  </a:ext>
                </a:extLst>
              </p:cNvPr>
              <p:cNvSpPr/>
              <p:nvPr/>
            </p:nvSpPr>
            <p:spPr>
              <a:xfrm>
                <a:off x="4737769" y="1166183"/>
                <a:ext cx="400969" cy="1705605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3" name="Freeform 5">
                <a:extLst>
                  <a:ext uri="{FF2B5EF4-FFF2-40B4-BE49-F238E27FC236}">
                    <a16:creationId xmlns:a16="http://schemas.microsoft.com/office/drawing/2014/main" xmlns="" id="{053F355D-82A3-4604-901E-B3DDAB22CABA}"/>
                  </a:ext>
                </a:extLst>
              </p:cNvPr>
              <p:cNvSpPr/>
              <p:nvPr/>
            </p:nvSpPr>
            <p:spPr>
              <a:xfrm>
                <a:off x="4774751" y="1112944"/>
                <a:ext cx="327004" cy="166750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55" name="TextBox 86">
              <a:extLst>
                <a:ext uri="{FF2B5EF4-FFF2-40B4-BE49-F238E27FC236}">
                  <a16:creationId xmlns:a16="http://schemas.microsoft.com/office/drawing/2014/main" xmlns="" id="{9765BCD9-66EE-4906-B055-9143B0E3D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8817" y="1757282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⓵.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1" name="Text Box 44">
              <a:extLst>
                <a:ext uri="{FF2B5EF4-FFF2-40B4-BE49-F238E27FC236}">
                  <a16:creationId xmlns:a16="http://schemas.microsoft.com/office/drawing/2014/main" xmlns="" id="{90E0A258-66ED-4E84-B135-1778F23A5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998771" y="2009775"/>
              <a:ext cx="378224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Tóm tắt lý thuyết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DDCBDB33-068B-48DE-9C66-811A98E06E08}"/>
              </a:ext>
            </a:extLst>
          </p:cNvPr>
          <p:cNvGrpSpPr/>
          <p:nvPr/>
        </p:nvGrpSpPr>
        <p:grpSpPr>
          <a:xfrm>
            <a:off x="3032135" y="2767014"/>
            <a:ext cx="6219828" cy="1939925"/>
            <a:chOff x="3032134" y="2767013"/>
            <a:chExt cx="6219828" cy="1939925"/>
          </a:xfrm>
        </p:grpSpPr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xmlns="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94000">
                  <a:srgbClr val="CCFFFF"/>
                </a:gs>
                <a:gs pos="96000">
                  <a:srgbClr val="FFFF99">
                    <a:lumMod val="98000"/>
                  </a:srgb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45" name="Group 79">
              <a:extLst>
                <a:ext uri="{FF2B5EF4-FFF2-40B4-BE49-F238E27FC236}">
                  <a16:creationId xmlns:a16="http://schemas.microsoft.com/office/drawing/2014/main" xmlns="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46" name="Freeform 80">
                <a:extLst>
                  <a:ext uri="{FF2B5EF4-FFF2-40B4-BE49-F238E27FC236}">
                    <a16:creationId xmlns:a16="http://schemas.microsoft.com/office/drawing/2014/main" xmlns="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CCFF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:a16="http://schemas.microsoft.com/office/drawing/2014/main" xmlns="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62" name="TextBox 86">
              <a:extLst>
                <a:ext uri="{FF2B5EF4-FFF2-40B4-BE49-F238E27FC236}">
                  <a16:creationId xmlns:a16="http://schemas.microsoft.com/office/drawing/2014/main" xmlns="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63" name="Text Box 44">
              <a:extLst>
                <a:ext uri="{FF2B5EF4-FFF2-40B4-BE49-F238E27FC236}">
                  <a16:creationId xmlns:a16="http://schemas.microsoft.com/office/drawing/2014/main" xmlns="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 dạng bài tập</a:t>
              </a: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4F931564-88EE-4C86-AC1F-F700643256C0}"/>
              </a:ext>
            </a:extLst>
          </p:cNvPr>
          <p:cNvCxnSpPr>
            <a:cxnSpLocks/>
          </p:cNvCxnSpPr>
          <p:nvPr/>
        </p:nvCxnSpPr>
        <p:spPr>
          <a:xfrm>
            <a:off x="2267991" y="3416875"/>
            <a:ext cx="716519" cy="47454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xmlns="" id="{65B3E98E-DE5D-4878-8E0A-9CF680EE407F}"/>
              </a:ext>
            </a:extLst>
          </p:cNvPr>
          <p:cNvCxnSpPr>
            <a:cxnSpLocks/>
          </p:cNvCxnSpPr>
          <p:nvPr/>
        </p:nvCxnSpPr>
        <p:spPr>
          <a:xfrm flipV="1">
            <a:off x="2282809" y="2111029"/>
            <a:ext cx="730921" cy="13300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8">
            <a:extLst>
              <a:ext uri="{FF2B5EF4-FFF2-40B4-BE49-F238E27FC236}">
                <a16:creationId xmlns:a16="http://schemas.microsoft.com/office/drawing/2014/main" xmlns="" id="{2CBD370C-2B2B-4267-8898-31D38DB7D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691" y="43246"/>
            <a:ext cx="881074" cy="84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350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73736" y="936716"/>
            <a:ext cx="7236467" cy="5720978"/>
          </a:xfrm>
          <a:prstGeom prst="rect">
            <a:avLst/>
          </a:prstGeom>
          <a:solidFill>
            <a:srgbClr val="CCFFFF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➋</a:t>
            </a:r>
            <a:r>
              <a:rPr lang="en-US" b="1"/>
              <a:t>. </a:t>
            </a:r>
            <a:r>
              <a:rPr lang="en-US" b="1" i="1"/>
              <a:t>Tính chất:</a:t>
            </a:r>
            <a:endParaRPr lang="vi-VN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Tập xác định: </a:t>
            </a:r>
            <a:r>
              <a:rPr lang="en-GB"/>
              <a:t>ℝ\</a:t>
            </a:r>
            <a:r>
              <a:rPr lang="vi-VN"/>
              <a:t>{</a:t>
            </a:r>
            <a:r>
              <a:rPr lang="en-GB"/>
              <a:t>𝜋</a:t>
            </a:r>
            <a:r>
              <a:rPr lang="vi-VN"/>
              <a:t>/</a:t>
            </a:r>
            <a:r>
              <a:rPr lang="en-GB"/>
              <a:t>2+𝑘𝜋</a:t>
            </a:r>
            <a:r>
              <a:rPr lang="vi-VN"/>
              <a:t>|</a:t>
            </a:r>
            <a:r>
              <a:rPr lang="en-GB"/>
              <a:t>𝑘∈}</a:t>
            </a:r>
            <a:r>
              <a:rPr lang="en-US"/>
              <a:t> </a:t>
            </a:r>
            <a:endParaRPr lang="vi-VN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/>
              <a:t>Tâp giá trị là R.</a:t>
            </a:r>
            <a:endParaRPr lang="vi-VN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/>
              <a:t>Hàm số tuần hoàn với chu kì </a:t>
            </a:r>
            <a:r>
              <a:rPr lang="en-GB"/>
              <a:t>𝜋</a:t>
            </a:r>
            <a:r>
              <a:rPr lang="fr-FR"/>
              <a:t>, có nghĩa </a:t>
            </a:r>
            <a:r>
              <a:rPr lang="en-GB"/>
              <a:t>tan</a:t>
            </a:r>
            <a:r>
              <a:rPr lang="vi-VN"/>
              <a:t>(</a:t>
            </a:r>
            <a:r>
              <a:rPr lang="en-GB"/>
              <a:t>𝑥+𝑘𝜋)=tan𝑥,(𝑘∈ℤ)</a:t>
            </a:r>
            <a:r>
              <a:rPr lang="fr-FR"/>
              <a:t>.</a:t>
            </a:r>
            <a:endParaRPr lang="vi-VN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/>
              <a:t>Hàm số đồng biến trên mỗi khoảng </a:t>
            </a:r>
            <a:r>
              <a:rPr lang="vi-VN"/>
              <a:t>(</a:t>
            </a:r>
            <a:r>
              <a:rPr lang="en-GB"/>
              <a:t>−𝜋</a:t>
            </a:r>
            <a:r>
              <a:rPr lang="vi-VN"/>
              <a:t>/</a:t>
            </a:r>
            <a:r>
              <a:rPr lang="en-GB"/>
              <a:t>2+𝑘𝜋;𝜋</a:t>
            </a:r>
            <a:r>
              <a:rPr lang="vi-VN"/>
              <a:t>/</a:t>
            </a:r>
            <a:r>
              <a:rPr lang="en-GB"/>
              <a:t>2+𝑘𝜋),</a:t>
            </a:r>
            <a:r>
              <a:rPr lang="vi-VN"/>
              <a:t>(</a:t>
            </a:r>
            <a:r>
              <a:rPr lang="en-GB"/>
              <a:t>𝑘∈ℤ)</a:t>
            </a:r>
            <a:r>
              <a:rPr lang="fr-FR"/>
              <a:t>.</a:t>
            </a:r>
            <a:endParaRPr lang="vi-VN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𝑦=tan𝑥</a:t>
            </a:r>
            <a:r>
              <a:rPr lang="fr-FR"/>
              <a:t> là hàm số lẻ, đồ thị hàm số nhận gốc tọa độ O làm tâm đối xứng và nhận mỗi đường thẳng </a:t>
            </a:r>
            <a:r>
              <a:rPr lang="en-GB"/>
              <a:t>𝑥=𝜋</a:t>
            </a:r>
            <a:r>
              <a:rPr lang="vi-VN"/>
              <a:t>/</a:t>
            </a:r>
            <a:r>
              <a:rPr lang="en-GB"/>
              <a:t>2+𝑘𝜋,𝑘∈ℤ</a:t>
            </a:r>
            <a:r>
              <a:rPr lang="fr-FR"/>
              <a:t> làm đường tiệm cận.</a:t>
            </a:r>
            <a:endParaRPr lang="vi-VN"/>
          </a:p>
        </p:txBody>
      </p:sp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5CC2723-108F-4802-A421-95969DAAF30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03" y="1303386"/>
            <a:ext cx="4406180" cy="4987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6075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09982" y="144212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212" y="1061028"/>
                <a:ext cx="11847576" cy="415954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ym typeface="Wingdings 2" panose="05020102010507070707" pitchFamily="18" charset="2"/>
                  </a:rPr>
                  <a:t></a:t>
                </a:r>
                <a:r>
                  <a:rPr lang="en-US" b="1"/>
                  <a:t>. </a:t>
                </a:r>
                <a:r>
                  <a:rPr lang="fr-FR"/>
                  <a:t> </a:t>
                </a:r>
                <a:r>
                  <a:rPr lang="fr-FR" b="1"/>
                  <a:t>Một số giá trị đặc biệt :</a:t>
                </a:r>
                <a:endParaRPr lang="vi-VN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GB"/>
                  <a:t> </a:t>
                </a:r>
                <a:endParaRPr lang="vi-VN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/>
                  <a:t>.</a:t>
                </a:r>
                <a:endParaRPr lang="vi-VN"/>
              </a:p>
              <a:p>
                <a:pPr marL="457200" lvl="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tan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" y="1061028"/>
                <a:ext cx="11847576" cy="4159540"/>
              </a:xfrm>
              <a:prstGeom prst="rect">
                <a:avLst/>
              </a:prstGeom>
              <a:blipFill>
                <a:blip r:embed="rId4"/>
                <a:stretch>
                  <a:fillRect l="-1233" t="-307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11604572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035446"/>
                <a:ext cx="11887200" cy="547195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1">
                    <a:sym typeface="Wingdings 2" panose="05020102010507070707" pitchFamily="18" charset="2"/>
                  </a:rPr>
                  <a:t>➍</a:t>
                </a:r>
                <a:r>
                  <a:rPr lang="en-GB" b="1"/>
                  <a:t>. </a:t>
                </a:r>
                <a:r>
                  <a:rPr lang="en-GB" b="1" i="1"/>
                  <a:t>Định nghĩa hàm số cot:</a:t>
                </a:r>
                <a:r>
                  <a:rPr lang="en-US">
                    <a:sym typeface="Wingdings 2" panose="05020102010507070707" pitchFamily="18" charset="2"/>
                  </a:rPr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/>
                  <a:t>Hàm số cot là hàm số được xác định bởi công thức:</a:t>
                </a:r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/>
                  <a:t>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𝑠𝑖𝑛𝑥</m:t>
                        </m:r>
                      </m:den>
                    </m:f>
                  </m:oMath>
                </a14:m>
                <a:r>
                  <a:rPr lang="en-US" i="1"/>
                  <a:t>	(sinx </a:t>
                </a:r>
                <a:r>
                  <a:rPr lang="en-US" i="1">
                    <a:sym typeface="Symbol" panose="05050102010706020507" pitchFamily="18" charset="2"/>
                  </a:rPr>
                  <a:t></a:t>
                </a:r>
                <a:r>
                  <a:rPr lang="en-US" i="1"/>
                  <a:t> 0)</a:t>
                </a:r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/>
                  <a:t>Kí hiệu là y = cotx.</a:t>
                </a: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35446"/>
                <a:ext cx="11887200" cy="5471955"/>
              </a:xfrm>
              <a:prstGeom prst="rect">
                <a:avLst/>
              </a:prstGeom>
              <a:blipFill>
                <a:blip r:embed="rId4"/>
                <a:stretch>
                  <a:fillRect l="-1230" t="-233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5B7D154-6BA5-454F-95F2-E2633054AABD}"/>
              </a:ext>
            </a:extLst>
          </p:cNvPr>
          <p:cNvGrpSpPr/>
          <p:nvPr/>
        </p:nvGrpSpPr>
        <p:grpSpPr>
          <a:xfrm>
            <a:off x="5664678" y="2531225"/>
            <a:ext cx="3953475" cy="3089802"/>
            <a:chOff x="5664678" y="2531225"/>
            <a:chExt cx="3953475" cy="308980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1E7977DD-F44C-49CF-B1C6-012902DCC924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678" y="2531225"/>
              <a:ext cx="3953475" cy="30898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44FAB210-5823-46AB-8076-8202569ECBDC}"/>
                </a:ext>
              </a:extLst>
            </p:cNvPr>
            <p:cNvSpPr txBox="1"/>
            <p:nvPr/>
          </p:nvSpPr>
          <p:spPr>
            <a:xfrm>
              <a:off x="5892774" y="2859496"/>
              <a:ext cx="17486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>
                  <a:solidFill>
                    <a:srgbClr val="663300"/>
                  </a:solidFill>
                </a:rPr>
                <a:t>cotx.</a:t>
              </a:r>
              <a:endParaRPr lang="vi-VN" sz="2800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9240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736" y="936716"/>
                <a:ext cx="7236467" cy="5720978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b="1"/>
                  <a:t> </a:t>
                </a:r>
                <a:r>
                  <a:rPr lang="en-GB" b="1">
                    <a:sym typeface="Wingdings 2" panose="05020102010507070707" pitchFamily="18" charset="2"/>
                  </a:rPr>
                  <a:t>.</a:t>
                </a:r>
                <a:r>
                  <a:rPr lang="en-US" b="1" i="1"/>
                  <a:t>Tính chất:</a:t>
                </a:r>
                <a:endParaRPr lang="vi-VN"/>
              </a:p>
              <a:p>
                <a:pPr marL="457200" lvl="0" indent="-112713">
                  <a:buFont typeface="Arial" panose="020B0604020202020204" pitchFamily="34" charset="0"/>
                  <a:buChar char="•"/>
                </a:pPr>
                <a:r>
                  <a:rPr lang="en-US"/>
                  <a:t>Tập xác định: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begChr m:val="|"/>
                            <m:endChr m:val=""/>
                            <m:ctrlPr>
                              <a:rPr lang="vi-VN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ℤ</m:t>
                            </m:r>
                          </m:e>
                        </m:d>
                      </m:e>
                    </m:d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457200" lvl="0" indent="-112713">
                  <a:buFont typeface="Arial" panose="020B0604020202020204" pitchFamily="34" charset="0"/>
                  <a:buChar char="•"/>
                </a:pPr>
                <a:r>
                  <a:rPr lang="en-US"/>
                  <a:t>Tập giá trị: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457200" lvl="0" indent="-112713">
                  <a:buFont typeface="Arial" panose="020B0604020202020204" pitchFamily="34" charset="0"/>
                  <a:buChar char="•"/>
                </a:pPr>
                <a:r>
                  <a:rPr lang="en-US"/>
                  <a:t>Hàm số tuần hoàn với chu kì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/>
                  <a:t>, có nghĩa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cot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GB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457200" lvl="0" indent="-112713">
                  <a:buFont typeface="Arial" panose="020B0604020202020204" pitchFamily="34" charset="0"/>
                  <a:buChar char="•"/>
                </a:pPr>
                <a:r>
                  <a:rPr lang="en-US"/>
                  <a:t>Hàm số nghịch biến trên mỗi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457200" indent="-1127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là hàm số lẻ, đồ thị hàm số nhận gốc tọa độ O làm tâm đối xứng và nhận mỗi đường thẳng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/>
                  <a:t>làm đường tiệm cận </a:t>
                </a: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6" y="936716"/>
                <a:ext cx="7236467" cy="5720978"/>
              </a:xfrm>
              <a:prstGeom prst="rect">
                <a:avLst/>
              </a:prstGeom>
              <a:blipFill>
                <a:blip r:embed="rId4"/>
                <a:stretch>
                  <a:fillRect l="-168" t="-2234" r="-1009" b="-53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037E23D-118F-4334-A741-E383C69A3D5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707" y="1240124"/>
            <a:ext cx="4168239" cy="51141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385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09982" y="144212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212" y="1046313"/>
                <a:ext cx="11847576" cy="3749952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>
                    <a:sym typeface="Wingdings 2" panose="05020102010507070707" pitchFamily="18" charset="2"/>
                  </a:rPr>
                  <a:t></a:t>
                </a:r>
                <a:r>
                  <a:rPr lang="en-US" b="1"/>
                  <a:t>. </a:t>
                </a:r>
                <a:r>
                  <a:rPr lang="fr-FR"/>
                  <a:t> </a:t>
                </a:r>
                <a:r>
                  <a:rPr lang="fr-FR" b="1"/>
                  <a:t>Một số giá trị đặc biệt </a:t>
                </a:r>
                <a:endParaRPr lang="en-US"/>
              </a:p>
              <a:p>
                <a:pPr marL="457200" indent="-1127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/>
                  <a:t>.</a:t>
                </a:r>
                <a:endParaRPr lang="vi-VN"/>
              </a:p>
              <a:p>
                <a:pPr marL="457200" lvl="0" indent="-1127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/>
                  <a:t>.</a:t>
                </a:r>
                <a:endParaRPr lang="vi-VN"/>
              </a:p>
              <a:p>
                <a:pPr marL="457200" lvl="0" indent="-1127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cot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fr-FR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" y="1046313"/>
                <a:ext cx="11847576" cy="3749952"/>
              </a:xfrm>
              <a:prstGeom prst="rect">
                <a:avLst/>
              </a:prstGeom>
              <a:blipFill>
                <a:blip r:embed="rId4"/>
                <a:stretch>
                  <a:fillRect l="-1233" t="-340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148863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461" y="1339997"/>
            <a:ext cx="10656939" cy="1325563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460" y="2450593"/>
            <a:ext cx="9876651" cy="372637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y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tanx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cosx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0.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cotx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Symbol"/>
              </a:rPr>
              <a:t>0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sym typeface="Symbol"/>
              </a:rPr>
              <a:t>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466002"/>
              </p:ext>
            </p:extLst>
          </p:nvPr>
        </p:nvGraphicFramePr>
        <p:xfrm>
          <a:off x="695166" y="4120896"/>
          <a:ext cx="7116932" cy="1499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2539800" imgH="711000" progId="Equation.3">
                  <p:embed/>
                </p:oleObj>
              </mc:Choice>
              <mc:Fallback>
                <p:oleObj name="Equation" r:id="rId3" imgW="253980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5166" y="4120896"/>
                        <a:ext cx="7116932" cy="14997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DDCBDB33-068B-48DE-9C66-811A98E06E08}"/>
              </a:ext>
            </a:extLst>
          </p:cNvPr>
          <p:cNvGrpSpPr/>
          <p:nvPr/>
        </p:nvGrpSpPr>
        <p:grpSpPr>
          <a:xfrm>
            <a:off x="865632" y="-293178"/>
            <a:ext cx="7703579" cy="1939925"/>
            <a:chOff x="3032134" y="2767013"/>
            <a:chExt cx="6219828" cy="1939925"/>
          </a:xfrm>
        </p:grpSpPr>
        <p:sp>
          <p:nvSpPr>
            <p:cNvPr id="7" name="Freeform 78">
              <a:extLst>
                <a:ext uri="{FF2B5EF4-FFF2-40B4-BE49-F238E27FC236}">
                  <a16:creationId xmlns:a16="http://schemas.microsoft.com/office/drawing/2014/main" xmlns="" id="{17ADFB3B-59EF-43A9-95F3-A3B59EF2E388}"/>
                </a:ext>
              </a:extLst>
            </p:cNvPr>
            <p:cNvSpPr/>
            <p:nvPr/>
          </p:nvSpPr>
          <p:spPr>
            <a:xfrm>
              <a:off x="3032134" y="3070225"/>
              <a:ext cx="6172200" cy="1636713"/>
            </a:xfrm>
            <a:custGeom>
              <a:avLst/>
              <a:gdLst>
                <a:gd name="connsiteX0" fmla="*/ 0 w 5074920"/>
                <a:gd name="connsiteY0" fmla="*/ 30480 h 1645920"/>
                <a:gd name="connsiteX1" fmla="*/ 0 w 5074920"/>
                <a:gd name="connsiteY1" fmla="*/ 1645920 h 1645920"/>
                <a:gd name="connsiteX2" fmla="*/ 4663440 w 5074920"/>
                <a:gd name="connsiteY2" fmla="*/ 1645920 h 1645920"/>
                <a:gd name="connsiteX3" fmla="*/ 5074920 w 5074920"/>
                <a:gd name="connsiteY3" fmla="*/ 1554480 h 1645920"/>
                <a:gd name="connsiteX4" fmla="*/ 5074920 w 5074920"/>
                <a:gd name="connsiteY4" fmla="*/ 0 h 1645920"/>
                <a:gd name="connsiteX5" fmla="*/ 0 w 5074920"/>
                <a:gd name="connsiteY5" fmla="*/ 30480 h 1645920"/>
                <a:gd name="connsiteX0" fmla="*/ 0 w 5079682"/>
                <a:gd name="connsiteY0" fmla="*/ 6668 h 1622108"/>
                <a:gd name="connsiteX1" fmla="*/ 0 w 5079682"/>
                <a:gd name="connsiteY1" fmla="*/ 1622108 h 1622108"/>
                <a:gd name="connsiteX2" fmla="*/ 4663440 w 5079682"/>
                <a:gd name="connsiteY2" fmla="*/ 1622108 h 1622108"/>
                <a:gd name="connsiteX3" fmla="*/ 5074920 w 5079682"/>
                <a:gd name="connsiteY3" fmla="*/ 1530668 h 1622108"/>
                <a:gd name="connsiteX4" fmla="*/ 5079682 w 5079682"/>
                <a:gd name="connsiteY4" fmla="*/ 0 h 1622108"/>
                <a:gd name="connsiteX5" fmla="*/ 0 w 5079682"/>
                <a:gd name="connsiteY5" fmla="*/ 6668 h 1622108"/>
                <a:gd name="connsiteX0" fmla="*/ 0 w 5075131"/>
                <a:gd name="connsiteY0" fmla="*/ 20955 h 1636395"/>
                <a:gd name="connsiteX1" fmla="*/ 0 w 5075131"/>
                <a:gd name="connsiteY1" fmla="*/ 1636395 h 1636395"/>
                <a:gd name="connsiteX2" fmla="*/ 4663440 w 5075131"/>
                <a:gd name="connsiteY2" fmla="*/ 1636395 h 1636395"/>
                <a:gd name="connsiteX3" fmla="*/ 5074920 w 5075131"/>
                <a:gd name="connsiteY3" fmla="*/ 1544955 h 1636395"/>
                <a:gd name="connsiteX4" fmla="*/ 5070157 w 5075131"/>
                <a:gd name="connsiteY4" fmla="*/ 0 h 1636395"/>
                <a:gd name="connsiteX5" fmla="*/ 0 w 5075131"/>
                <a:gd name="connsiteY5" fmla="*/ 20955 h 1636395"/>
                <a:gd name="connsiteX0" fmla="*/ 0 w 5075022"/>
                <a:gd name="connsiteY0" fmla="*/ 6667 h 1622107"/>
                <a:gd name="connsiteX1" fmla="*/ 0 w 5075022"/>
                <a:gd name="connsiteY1" fmla="*/ 1622107 h 1622107"/>
                <a:gd name="connsiteX2" fmla="*/ 4663440 w 5075022"/>
                <a:gd name="connsiteY2" fmla="*/ 1622107 h 1622107"/>
                <a:gd name="connsiteX3" fmla="*/ 5074920 w 5075022"/>
                <a:gd name="connsiteY3" fmla="*/ 1530667 h 1622107"/>
                <a:gd name="connsiteX4" fmla="*/ 5060632 w 5075022"/>
                <a:gd name="connsiteY4" fmla="*/ 0 h 1622107"/>
                <a:gd name="connsiteX5" fmla="*/ 0 w 5075022"/>
                <a:gd name="connsiteY5" fmla="*/ 6667 h 1622107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75001"/>
                <a:gd name="connsiteY0" fmla="*/ 20955 h 1636395"/>
                <a:gd name="connsiteX1" fmla="*/ 0 w 5075001"/>
                <a:gd name="connsiteY1" fmla="*/ 1636395 h 1636395"/>
                <a:gd name="connsiteX2" fmla="*/ 4663440 w 5075001"/>
                <a:gd name="connsiteY2" fmla="*/ 1636395 h 1636395"/>
                <a:gd name="connsiteX3" fmla="*/ 5074920 w 5075001"/>
                <a:gd name="connsiteY3" fmla="*/ 1544955 h 1636395"/>
                <a:gd name="connsiteX4" fmla="*/ 5055870 w 5075001"/>
                <a:gd name="connsiteY4" fmla="*/ 0 h 1636395"/>
                <a:gd name="connsiteX5" fmla="*/ 0 w 5075001"/>
                <a:gd name="connsiteY5" fmla="*/ 20955 h 1636395"/>
                <a:gd name="connsiteX0" fmla="*/ 0 w 5094014"/>
                <a:gd name="connsiteY0" fmla="*/ 20955 h 1636395"/>
                <a:gd name="connsiteX1" fmla="*/ 0 w 5094014"/>
                <a:gd name="connsiteY1" fmla="*/ 1636395 h 1636395"/>
                <a:gd name="connsiteX2" fmla="*/ 4663440 w 5094014"/>
                <a:gd name="connsiteY2" fmla="*/ 1636395 h 1636395"/>
                <a:gd name="connsiteX3" fmla="*/ 5093970 w 5094014"/>
                <a:gd name="connsiteY3" fmla="*/ 1525905 h 1636395"/>
                <a:gd name="connsiteX4" fmla="*/ 5055870 w 5094014"/>
                <a:gd name="connsiteY4" fmla="*/ 0 h 1636395"/>
                <a:gd name="connsiteX5" fmla="*/ 0 w 5094014"/>
                <a:gd name="connsiteY5" fmla="*/ 20955 h 163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94014" h="1636395">
                  <a:moveTo>
                    <a:pt x="0" y="20955"/>
                  </a:moveTo>
                  <a:lnTo>
                    <a:pt x="0" y="1636395"/>
                  </a:lnTo>
                  <a:lnTo>
                    <a:pt x="4663440" y="1636395"/>
                  </a:lnTo>
                  <a:cubicBezTo>
                    <a:pt x="4905375" y="1634490"/>
                    <a:pt x="5047298" y="1575435"/>
                    <a:pt x="5093970" y="1525905"/>
                  </a:cubicBezTo>
                  <a:cubicBezTo>
                    <a:pt x="5095557" y="1015682"/>
                    <a:pt x="5054283" y="510223"/>
                    <a:pt x="5055870" y="0"/>
                  </a:cubicBezTo>
                  <a:lnTo>
                    <a:pt x="0" y="20955"/>
                  </a:lnTo>
                  <a:close/>
                </a:path>
              </a:pathLst>
            </a:custGeom>
            <a:gradFill flip="none" rotWithShape="1">
              <a:gsLst>
                <a:gs pos="94000">
                  <a:srgbClr val="CCFFFF"/>
                </a:gs>
                <a:gs pos="96000">
                  <a:srgbClr val="FFFF99">
                    <a:lumMod val="98000"/>
                  </a:srgb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3175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1"/>
            </a:p>
          </p:txBody>
        </p:sp>
        <p:grpSp>
          <p:nvGrpSpPr>
            <p:cNvPr id="8" name="Group 79">
              <a:extLst>
                <a:ext uri="{FF2B5EF4-FFF2-40B4-BE49-F238E27FC236}">
                  <a16:creationId xmlns:a16="http://schemas.microsoft.com/office/drawing/2014/main" xmlns="" id="{D2A8CC4B-99C8-4811-BB70-23ED192BE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9415" y="2767013"/>
              <a:ext cx="472547" cy="1816100"/>
              <a:chOff x="4575732" y="1056604"/>
              <a:chExt cx="563006" cy="1815184"/>
            </a:xfrm>
            <a:solidFill>
              <a:schemeClr val="bg2">
                <a:lumMod val="90000"/>
              </a:schemeClr>
            </a:solidFill>
          </p:grpSpPr>
          <p:sp>
            <p:nvSpPr>
              <p:cNvPr id="11" name="Freeform 80">
                <a:extLst>
                  <a:ext uri="{FF2B5EF4-FFF2-40B4-BE49-F238E27FC236}">
                    <a16:creationId xmlns:a16="http://schemas.microsoft.com/office/drawing/2014/main" xmlns="" id="{12E6C1D0-E0EE-4A0A-922A-E226CC77D5B7}"/>
                  </a:ext>
                </a:extLst>
              </p:cNvPr>
              <p:cNvSpPr/>
              <p:nvPr/>
            </p:nvSpPr>
            <p:spPr>
              <a:xfrm>
                <a:off x="4575732" y="1166086"/>
                <a:ext cx="563006" cy="1705702"/>
              </a:xfrm>
              <a:custGeom>
                <a:avLst/>
                <a:gdLst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4975 h 1704975"/>
                  <a:gd name="connsiteX1" fmla="*/ 42863 w 661988"/>
                  <a:gd name="connsiteY1" fmla="*/ 1514475 h 1704975"/>
                  <a:gd name="connsiteX2" fmla="*/ 0 w 661988"/>
                  <a:gd name="connsiteY2" fmla="*/ 166687 h 1704975"/>
                  <a:gd name="connsiteX3" fmla="*/ 614363 w 661988"/>
                  <a:gd name="connsiteY3" fmla="*/ 0 h 1704975"/>
                  <a:gd name="connsiteX4" fmla="*/ 661988 w 661988"/>
                  <a:gd name="connsiteY4" fmla="*/ 95250 h 1704975"/>
                  <a:gd name="connsiteX5" fmla="*/ 604838 w 661988"/>
                  <a:gd name="connsiteY5" fmla="*/ 1704975 h 170497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  <a:gd name="connsiteX0" fmla="*/ 604838 w 661988"/>
                  <a:gd name="connsiteY0" fmla="*/ 1706055 h 1706055"/>
                  <a:gd name="connsiteX1" fmla="*/ 42863 w 661988"/>
                  <a:gd name="connsiteY1" fmla="*/ 1515555 h 1706055"/>
                  <a:gd name="connsiteX2" fmla="*/ 0 w 661988"/>
                  <a:gd name="connsiteY2" fmla="*/ 167767 h 1706055"/>
                  <a:gd name="connsiteX3" fmla="*/ 614363 w 661988"/>
                  <a:gd name="connsiteY3" fmla="*/ 1080 h 1706055"/>
                  <a:gd name="connsiteX4" fmla="*/ 661988 w 661988"/>
                  <a:gd name="connsiteY4" fmla="*/ 96330 h 1706055"/>
                  <a:gd name="connsiteX5" fmla="*/ 604838 w 661988"/>
                  <a:gd name="connsiteY5" fmla="*/ 1706055 h 1706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1988" h="1706055">
                    <a:moveTo>
                      <a:pt x="604838" y="1706055"/>
                    </a:moveTo>
                    <a:cubicBezTo>
                      <a:pt x="446088" y="1699705"/>
                      <a:pt x="196850" y="1693355"/>
                      <a:pt x="42863" y="1515555"/>
                    </a:cubicBezTo>
                    <a:lnTo>
                      <a:pt x="0" y="167767"/>
                    </a:lnTo>
                    <a:cubicBezTo>
                      <a:pt x="104776" y="12193"/>
                      <a:pt x="442912" y="-5270"/>
                      <a:pt x="614363" y="1080"/>
                    </a:cubicBezTo>
                    <a:cubicBezTo>
                      <a:pt x="687388" y="4255"/>
                      <a:pt x="646113" y="64580"/>
                      <a:pt x="661988" y="96330"/>
                    </a:cubicBezTo>
                    <a:lnTo>
                      <a:pt x="604838" y="1706055"/>
                    </a:lnTo>
                    <a:close/>
                  </a:path>
                </a:pathLst>
              </a:custGeom>
              <a:solidFill>
                <a:srgbClr val="CCFFFF"/>
              </a:solidFill>
              <a:ln w="3175"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  <p:sp>
            <p:nvSpPr>
              <p:cNvPr id="12" name="Freeform 81">
                <a:extLst>
                  <a:ext uri="{FF2B5EF4-FFF2-40B4-BE49-F238E27FC236}">
                    <a16:creationId xmlns:a16="http://schemas.microsoft.com/office/drawing/2014/main" xmlns="" id="{8A2C7CDC-6F6A-40EC-A491-54CD4D93CC4E}"/>
                  </a:ext>
                </a:extLst>
              </p:cNvPr>
              <p:cNvSpPr/>
              <p:nvPr/>
            </p:nvSpPr>
            <p:spPr>
              <a:xfrm>
                <a:off x="4648867" y="1056604"/>
                <a:ext cx="399084" cy="166603"/>
              </a:xfrm>
              <a:custGeom>
                <a:avLst/>
                <a:gdLst>
                  <a:gd name="connsiteX0" fmla="*/ 0 w 400050"/>
                  <a:gd name="connsiteY0" fmla="*/ 176213 h 176213"/>
                  <a:gd name="connsiteX1" fmla="*/ 0 w 400050"/>
                  <a:gd name="connsiteY1" fmla="*/ 119063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76213 h 176213"/>
                  <a:gd name="connsiteX1" fmla="*/ 9525 w 400050"/>
                  <a:gd name="connsiteY1" fmla="*/ 130969 h 176213"/>
                  <a:gd name="connsiteX2" fmla="*/ 333375 w 400050"/>
                  <a:gd name="connsiteY2" fmla="*/ 0 h 176213"/>
                  <a:gd name="connsiteX3" fmla="*/ 400050 w 400050"/>
                  <a:gd name="connsiteY3" fmla="*/ 42863 h 176213"/>
                  <a:gd name="connsiteX4" fmla="*/ 385763 w 400050"/>
                  <a:gd name="connsiteY4" fmla="*/ 119063 h 176213"/>
                  <a:gd name="connsiteX5" fmla="*/ 0 w 400050"/>
                  <a:gd name="connsiteY5" fmla="*/ 176213 h 176213"/>
                  <a:gd name="connsiteX0" fmla="*/ 0 w 400050"/>
                  <a:gd name="connsiteY0" fmla="*/ 166688 h 166688"/>
                  <a:gd name="connsiteX1" fmla="*/ 9525 w 400050"/>
                  <a:gd name="connsiteY1" fmla="*/ 121444 h 166688"/>
                  <a:gd name="connsiteX2" fmla="*/ 333375 w 400050"/>
                  <a:gd name="connsiteY2" fmla="*/ 0 h 166688"/>
                  <a:gd name="connsiteX3" fmla="*/ 400050 w 400050"/>
                  <a:gd name="connsiteY3" fmla="*/ 33338 h 166688"/>
                  <a:gd name="connsiteX4" fmla="*/ 385763 w 400050"/>
                  <a:gd name="connsiteY4" fmla="*/ 109538 h 166688"/>
                  <a:gd name="connsiteX5" fmla="*/ 0 w 400050"/>
                  <a:gd name="connsiteY5" fmla="*/ 166688 h 166688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  <a:gd name="connsiteX0" fmla="*/ 0 w 400050"/>
                  <a:gd name="connsiteY0" fmla="*/ 167360 h 167360"/>
                  <a:gd name="connsiteX1" fmla="*/ 9525 w 400050"/>
                  <a:gd name="connsiteY1" fmla="*/ 122116 h 167360"/>
                  <a:gd name="connsiteX2" fmla="*/ 333375 w 400050"/>
                  <a:gd name="connsiteY2" fmla="*/ 672 h 167360"/>
                  <a:gd name="connsiteX3" fmla="*/ 400050 w 400050"/>
                  <a:gd name="connsiteY3" fmla="*/ 34010 h 167360"/>
                  <a:gd name="connsiteX4" fmla="*/ 385763 w 400050"/>
                  <a:gd name="connsiteY4" fmla="*/ 110210 h 167360"/>
                  <a:gd name="connsiteX5" fmla="*/ 0 w 400050"/>
                  <a:gd name="connsiteY5" fmla="*/ 167360 h 16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0050" h="167360">
                    <a:moveTo>
                      <a:pt x="0" y="167360"/>
                    </a:moveTo>
                    <a:lnTo>
                      <a:pt x="9525" y="122116"/>
                    </a:lnTo>
                    <a:cubicBezTo>
                      <a:pt x="98425" y="7022"/>
                      <a:pt x="277812" y="-3297"/>
                      <a:pt x="333375" y="672"/>
                    </a:cubicBezTo>
                    <a:cubicBezTo>
                      <a:pt x="365125" y="2260"/>
                      <a:pt x="394493" y="15753"/>
                      <a:pt x="400050" y="34010"/>
                    </a:cubicBezTo>
                    <a:lnTo>
                      <a:pt x="385763" y="110210"/>
                    </a:lnTo>
                    <a:cubicBezTo>
                      <a:pt x="288131" y="110210"/>
                      <a:pt x="130969" y="119735"/>
                      <a:pt x="0" y="167360"/>
                    </a:cubicBezTo>
                    <a:close/>
                  </a:path>
                </a:pathLst>
              </a:custGeom>
              <a:grp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351"/>
              </a:p>
            </p:txBody>
          </p:sp>
        </p:grpSp>
        <p:sp>
          <p:nvSpPr>
            <p:cNvPr id="9" name="TextBox 86">
              <a:extLst>
                <a:ext uri="{FF2B5EF4-FFF2-40B4-BE49-F238E27FC236}">
                  <a16:creationId xmlns:a16="http://schemas.microsoft.com/office/drawing/2014/main" xmlns="" id="{858CAB16-79D3-40E6-B360-193B5CFF3A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0440" y="3416874"/>
              <a:ext cx="1069524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⓶.</a:t>
              </a:r>
              <a:endParaRPr lang="en-US" sz="4800" b="1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sp>
          <p:nvSpPr>
            <p:cNvPr id="10" name="Text Box 44">
              <a:extLst>
                <a:ext uri="{FF2B5EF4-FFF2-40B4-BE49-F238E27FC236}">
                  <a16:creationId xmlns:a16="http://schemas.microsoft.com/office/drawing/2014/main" xmlns="" id="{1EBC1926-F67B-422E-9010-F21D6538ABB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025775" y="3632680"/>
              <a:ext cx="517195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Phân</a:t>
              </a:r>
              <a:r>
                <a:rPr lang="en-US" altLang="vi-VN" sz="32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dạng</a:t>
              </a:r>
              <a:r>
                <a:rPr lang="en-US" altLang="vi-VN" sz="32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bài</a:t>
              </a:r>
              <a:r>
                <a:rPr lang="en-US" altLang="vi-VN" sz="3200" b="1" dirty="0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 </a:t>
              </a:r>
              <a:r>
                <a:rPr lang="en-US" altLang="vi-VN" sz="3200" b="1" dirty="0" err="1">
                  <a:solidFill>
                    <a:srgbClr val="0000CC"/>
                  </a:solidFill>
                  <a:latin typeface="Chu Van An" panose="02020603050405020304" pitchFamily="18" charset="0"/>
                  <a:cs typeface="Chu Van An" panose="02020603050405020304" pitchFamily="18" charset="0"/>
                </a:rPr>
                <a:t>tập</a:t>
              </a:r>
              <a:endParaRPr lang="en-US" altLang="vi-VN" sz="3200" b="1" dirty="0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3967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1353800" cy="131673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0232627"/>
              </p:ext>
            </p:extLst>
          </p:nvPr>
        </p:nvGraphicFramePr>
        <p:xfrm>
          <a:off x="6353175" y="305626"/>
          <a:ext cx="558165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Equation" r:id="rId3" imgW="2082600" imgH="609480" progId="Equation.3">
                  <p:embed/>
                </p:oleObj>
              </mc:Choice>
              <mc:Fallback>
                <p:oleObj name="Equation" r:id="rId3" imgW="2082600" imgH="609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3175" y="305626"/>
                        <a:ext cx="5581650" cy="163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58426411"/>
              </p:ext>
            </p:extLst>
          </p:nvPr>
        </p:nvGraphicFramePr>
        <p:xfrm>
          <a:off x="182881" y="2364808"/>
          <a:ext cx="11692128" cy="416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Equation" r:id="rId5" imgW="4609800" imgH="1777680" progId="Equation.3">
                  <p:embed/>
                </p:oleObj>
              </mc:Choice>
              <mc:Fallback>
                <p:oleObj name="Equation" r:id="rId5" imgW="4609800" imgH="1777680" progId="Equation.3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1" y="2364808"/>
                        <a:ext cx="11692128" cy="416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2752" y="1780032"/>
            <a:ext cx="1780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GIẢI :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0316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3893"/>
            <a:ext cx="10515600" cy="1325563"/>
          </a:xfrm>
        </p:spPr>
        <p:txBody>
          <a:bodyPr/>
          <a:lstStyle/>
          <a:p>
            <a:r>
              <a:rPr lang="en-US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gtln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gtnn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419872"/>
              </p:ext>
            </p:extLst>
          </p:nvPr>
        </p:nvGraphicFramePr>
        <p:xfrm>
          <a:off x="841375" y="1581150"/>
          <a:ext cx="6326188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quation" r:id="rId3" imgW="2400120" imgH="457200" progId="Equation.3">
                  <p:embed/>
                </p:oleObj>
              </mc:Choice>
              <mc:Fallback>
                <p:oleObj name="Equation" r:id="rId3" imgW="240012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1375" y="1581150"/>
                        <a:ext cx="6326188" cy="1204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940193"/>
              </p:ext>
            </p:extLst>
          </p:nvPr>
        </p:nvGraphicFramePr>
        <p:xfrm>
          <a:off x="158496" y="4132951"/>
          <a:ext cx="9741408" cy="219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5" imgW="2743200" imgH="457200" progId="Equation.3">
                  <p:embed/>
                </p:oleObj>
              </mc:Choice>
              <mc:Fallback>
                <p:oleObj name="Equation" r:id="rId5" imgW="2743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496" y="4132951"/>
                        <a:ext cx="9741408" cy="219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6032" y="3108960"/>
            <a:ext cx="1009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VD 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gtln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gtnn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5892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549345"/>
              </p:ext>
            </p:extLst>
          </p:nvPr>
        </p:nvGraphicFramePr>
        <p:xfrm>
          <a:off x="0" y="170244"/>
          <a:ext cx="5407026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2412720" imgH="1346040" progId="Equation.3">
                  <p:embed/>
                </p:oleObj>
              </mc:Choice>
              <mc:Fallback>
                <p:oleObj name="Equation" r:id="rId3" imgW="2412720" imgH="1346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0244"/>
                        <a:ext cx="5407026" cy="246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489070"/>
              </p:ext>
            </p:extLst>
          </p:nvPr>
        </p:nvGraphicFramePr>
        <p:xfrm>
          <a:off x="5777230" y="101473"/>
          <a:ext cx="5980113" cy="283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5" imgW="2552400" imgH="1701720" progId="Equation.3">
                  <p:embed/>
                </p:oleObj>
              </mc:Choice>
              <mc:Fallback>
                <p:oleObj name="Equation" r:id="rId5" imgW="2552400" imgH="170172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230" y="101473"/>
                        <a:ext cx="5980113" cy="283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958020"/>
              </p:ext>
            </p:extLst>
          </p:nvPr>
        </p:nvGraphicFramePr>
        <p:xfrm>
          <a:off x="566738" y="3505200"/>
          <a:ext cx="3727450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1663560" imgH="1866600" progId="Equation.3">
                  <p:embed/>
                </p:oleObj>
              </mc:Choice>
              <mc:Fallback>
                <p:oleObj name="Equation" r:id="rId7" imgW="1663560" imgH="1866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8" y="3505200"/>
                        <a:ext cx="3727450" cy="341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313177"/>
              </p:ext>
            </p:extLst>
          </p:nvPr>
        </p:nvGraphicFramePr>
        <p:xfrm>
          <a:off x="5657088" y="3248594"/>
          <a:ext cx="6047233" cy="328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9" imgW="2209680" imgH="2946240" progId="Equation.3">
                  <p:embed/>
                </p:oleObj>
              </mc:Choice>
              <mc:Fallback>
                <p:oleObj name="Equation" r:id="rId9" imgW="2209680" imgH="2946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7088" y="3248594"/>
                        <a:ext cx="6047233" cy="3286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7604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070718"/>
                <a:ext cx="11887200" cy="547195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1" dirty="0"/>
                  <a:t>➊. </a:t>
                </a:r>
                <a:r>
                  <a:rPr lang="en-GB" b="1" i="1" dirty="0" err="1"/>
                  <a:t>Định</a:t>
                </a:r>
                <a:r>
                  <a:rPr lang="en-GB" b="1" i="1" dirty="0"/>
                  <a:t> </a:t>
                </a:r>
                <a:r>
                  <a:rPr lang="en-GB" b="1" i="1" dirty="0" err="1"/>
                  <a:t>nghĩa</a:t>
                </a:r>
                <a:r>
                  <a:rPr lang="en-GB" b="1" i="1" dirty="0"/>
                  <a:t> </a:t>
                </a:r>
                <a:r>
                  <a:rPr lang="en-GB" b="1" i="1" dirty="0" err="1"/>
                  <a:t>hàm</a:t>
                </a:r>
                <a:r>
                  <a:rPr lang="en-GB" b="1" i="1" dirty="0"/>
                  <a:t> </a:t>
                </a:r>
                <a:r>
                  <a:rPr lang="en-GB" b="1" i="1" dirty="0" err="1"/>
                  <a:t>số</a:t>
                </a:r>
                <a:r>
                  <a:rPr lang="en-GB" b="1" i="1" dirty="0"/>
                  <a:t> sin: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b="1" i="1" dirty="0"/>
                  <a:t> </a:t>
                </a:r>
                <a:r>
                  <a:rPr lang="en-US" dirty="0"/>
                  <a:t> Qui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i="1" dirty="0" err="1"/>
                  <a:t>sinx</a:t>
                </a:r>
                <a:endParaRPr lang="vi-VN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 dirty="0"/>
                  <a:t>    sin:  R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i="1" dirty="0"/>
                  <a:t> R</a:t>
                </a:r>
                <a:endParaRPr lang="en-US" dirty="0"/>
              </a:p>
              <a:p>
                <a:r>
                  <a:rPr lang="en-US" i="1" dirty="0"/>
                  <a:t>                x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i="1" dirty="0" smtClean="0"/>
                  <a:t>y = </a:t>
                </a:r>
                <a:r>
                  <a:rPr lang="en-US" i="1" dirty="0" err="1" smtClean="0"/>
                  <a:t>sinx</a:t>
                </a:r>
                <a:r>
                  <a:rPr lang="en-US" i="1" dirty="0" smtClean="0"/>
                  <a:t> 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smtClean="0"/>
                  <a:t>sin. </a:t>
                </a:r>
                <a:r>
                  <a:rPr lang="en-US" i="1" dirty="0" smtClean="0"/>
                  <a:t> </a:t>
                </a:r>
                <a:endParaRPr lang="vi-VN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Kí</a:t>
                </a:r>
                <a:r>
                  <a:rPr lang="en-US" i="1" dirty="0"/>
                  <a:t> </a:t>
                </a:r>
                <a:r>
                  <a:rPr lang="en-US" i="1" dirty="0" err="1"/>
                  <a:t>hiệu</a:t>
                </a:r>
                <a:r>
                  <a:rPr lang="en-US" i="1" dirty="0"/>
                  <a:t>: y = </a:t>
                </a:r>
                <a:r>
                  <a:rPr lang="en-US" i="1" dirty="0" err="1"/>
                  <a:t>sinx</a:t>
                </a:r>
                <a:r>
                  <a:rPr lang="en-US" i="1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70718"/>
                <a:ext cx="11887200" cy="5471955"/>
              </a:xfrm>
              <a:prstGeom prst="rect">
                <a:avLst/>
              </a:prstGeom>
              <a:blipFill rotWithShape="1">
                <a:blip r:embed="rId4"/>
                <a:stretch>
                  <a:fillRect l="-1230" t="-267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846205-7861-4E35-A8C0-60C62CBE1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646" y="3612928"/>
            <a:ext cx="6114723" cy="24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146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3736" y="936716"/>
                <a:ext cx="11847576" cy="4159540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 smtClean="0">
                    <a:sym typeface="Wingdings 2" panose="05020102010507070707" pitchFamily="18" charset="2"/>
                  </a:rPr>
                  <a:t></a:t>
                </a:r>
                <a:r>
                  <a:rPr lang="en-US" b="1" dirty="0"/>
                  <a:t>. </a:t>
                </a:r>
                <a:r>
                  <a:rPr lang="en-US" b="1" i="1" dirty="0" err="1"/>
                  <a:t>Tính</a:t>
                </a:r>
                <a:r>
                  <a:rPr lang="en-US" b="1" i="1" dirty="0"/>
                  <a:t> </a:t>
                </a:r>
                <a:r>
                  <a:rPr lang="en-US" b="1" i="1" dirty="0" err="1"/>
                  <a:t>chất</a:t>
                </a:r>
                <a:r>
                  <a:rPr lang="en-US" b="1" i="1" dirty="0" smtClean="0"/>
                  <a:t>: </a:t>
                </a:r>
                <a:r>
                  <a:rPr lang="en-US" b="1" i="1" dirty="0" err="1" smtClean="0"/>
                  <a:t>hs</a:t>
                </a:r>
                <a:r>
                  <a:rPr lang="en-US" b="1" i="1" dirty="0" smtClean="0"/>
                  <a:t> y = </a:t>
                </a:r>
                <a:r>
                  <a:rPr lang="en-US" b="1" i="1" dirty="0" err="1" smtClean="0"/>
                  <a:t>sinx</a:t>
                </a:r>
                <a:endParaRPr lang="vi-VN" dirty="0"/>
              </a:p>
              <a:p>
                <a:pPr marL="457200" lvl="0" indent="-176213">
                  <a:buFont typeface="Arial" panose="020B0604020202020204" pitchFamily="34" charset="0"/>
                  <a:buChar char="•"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 </a:t>
                </a:r>
                <a:r>
                  <a:rPr lang="en-US" dirty="0" smtClean="0"/>
                  <a:t>D =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pPr marL="457200" lvl="0" indent="-176213">
                  <a:buFont typeface="Arial" panose="020B0604020202020204" pitchFamily="34" charset="0"/>
                  <a:buChar char="•"/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: </a:t>
                </a:r>
                <a:r>
                  <a:rPr lang="en-US" dirty="0" smtClean="0"/>
                  <a:t>T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1;1</m:t>
                        </m:r>
                      </m:e>
                    </m:d>
                  </m:oMath>
                </a14:m>
                <a:r>
                  <a:rPr lang="en-US" dirty="0"/>
                  <a:t> ,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>
                        <a:latin typeface="Cambria Math" panose="02040503050406030204" pitchFamily="18" charset="0"/>
                      </a:rPr>
                      <m:t>1,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pPr marL="457200" lvl="0" indent="-176213">
                  <a:buFont typeface="Arial" panose="020B0604020202020204" pitchFamily="34" charset="0"/>
                  <a:buChar char="•"/>
                </a:pP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tuần</a:t>
                </a:r>
                <a:r>
                  <a:rPr lang="en-US" dirty="0"/>
                  <a:t> </a:t>
                </a:r>
                <a:r>
                  <a:rPr lang="en-US" dirty="0" err="1"/>
                  <a:t>hoàn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chu</a:t>
                </a:r>
                <a:r>
                  <a:rPr lang="en-US" dirty="0"/>
                  <a:t> </a:t>
                </a:r>
                <a:r>
                  <a:rPr lang="en-US" dirty="0" err="1"/>
                  <a:t>kì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:r>
                  <a:rPr lang="en-US" dirty="0" err="1"/>
                  <a:t>nghĩa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pPr marL="457200" lvl="0" indent="-176213">
                  <a:buFont typeface="Arial" panose="020B0604020202020204" pitchFamily="34" charset="0"/>
                  <a:buChar char="•"/>
                </a:pP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.</a:t>
                </a:r>
                <a:endParaRPr lang="vi-VN" dirty="0"/>
              </a:p>
              <a:p>
                <a:pPr marL="457200" indent="-1762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lẻ</a:t>
                </a:r>
                <a:r>
                  <a:rPr lang="en-US" dirty="0"/>
                  <a:t>,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gốc</a:t>
                </a:r>
                <a:r>
                  <a:rPr lang="en-US" dirty="0"/>
                  <a:t> </a:t>
                </a:r>
                <a:r>
                  <a:rPr lang="en-US" dirty="0" err="1"/>
                  <a:t>tọa</a:t>
                </a:r>
                <a:r>
                  <a:rPr lang="en-US" dirty="0"/>
                  <a:t> </a:t>
                </a:r>
                <a:r>
                  <a:rPr lang="en-US" dirty="0" err="1"/>
                  <a:t>độ</a:t>
                </a:r>
                <a:r>
                  <a:rPr lang="en-US" dirty="0"/>
                  <a:t> O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tâm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:r>
                  <a:rPr lang="en-US" dirty="0" err="1"/>
                  <a:t>xứng</a:t>
                </a:r>
                <a:endParaRPr lang="vi-VN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6" y="936716"/>
                <a:ext cx="11847576" cy="4159540"/>
              </a:xfrm>
              <a:prstGeom prst="rect">
                <a:avLst/>
              </a:prstGeom>
              <a:blipFill rotWithShape="1">
                <a:blip r:embed="rId4"/>
                <a:stretch>
                  <a:fillRect l="-1183" t="-3947" r="-103" b="-117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25F116-1770-49C7-B449-C80082608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1425" y="5119958"/>
            <a:ext cx="9569149" cy="155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173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09982" y="144212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72212" y="1153087"/>
            <a:ext cx="11847576" cy="4159540"/>
          </a:xfrm>
          <a:prstGeom prst="rect">
            <a:avLst/>
          </a:prstGeom>
          <a:solidFill>
            <a:srgbClr val="CCFFFF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b="1" dirty="0">
                <a:sym typeface="Wingdings 2" panose="05020102010507070707" pitchFamily="18" charset="2"/>
              </a:rPr>
              <a:t></a:t>
            </a:r>
            <a:r>
              <a:rPr lang="en-US" b="1" dirty="0"/>
              <a:t>.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trị</a:t>
            </a:r>
            <a:r>
              <a:rPr lang="en-US" b="1" dirty="0"/>
              <a:t> </a:t>
            </a:r>
            <a:r>
              <a:rPr lang="en-US" b="1" dirty="0" err="1"/>
              <a:t>đặc</a:t>
            </a:r>
            <a:r>
              <a:rPr lang="en-US" b="1" dirty="0"/>
              <a:t> </a:t>
            </a:r>
            <a:r>
              <a:rPr lang="en-US" b="1" dirty="0" err="1"/>
              <a:t>biệt</a:t>
            </a:r>
            <a:r>
              <a:rPr lang="en-US" b="1" dirty="0"/>
              <a:t>:</a:t>
            </a:r>
            <a:endParaRPr lang="vi-VN" dirty="0"/>
          </a:p>
          <a:p>
            <a:pPr marL="45720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sin</a:t>
            </a:r>
            <a:r>
              <a:rPr lang="en-GB" dirty="0" smtClean="0"/>
              <a:t>𝑥 = 0 ⇔ 𝑥 = 𝑘𝜋</a:t>
            </a:r>
            <a:r>
              <a:rPr lang="en-GB" dirty="0"/>
              <a:t>,(𝑘∈ℤ) </a:t>
            </a:r>
            <a:endParaRPr lang="vi-VN" dirty="0"/>
          </a:p>
          <a:p>
            <a:pPr marL="45720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sin</a:t>
            </a:r>
            <a:r>
              <a:rPr lang="en-GB" dirty="0" smtClean="0"/>
              <a:t>𝑥 = 1⇔ 𝑥 = 𝜋</a:t>
            </a:r>
            <a:r>
              <a:rPr lang="vi-VN" dirty="0"/>
              <a:t>/</a:t>
            </a:r>
            <a:r>
              <a:rPr lang="en-GB" dirty="0" smtClean="0"/>
              <a:t>2 + 𝑘</a:t>
            </a:r>
            <a:r>
              <a:rPr lang="en-GB" dirty="0"/>
              <a:t>2𝜋,(𝑘∈ℤ) </a:t>
            </a:r>
            <a:endParaRPr lang="vi-VN" dirty="0"/>
          </a:p>
          <a:p>
            <a:pPr marL="457200" lvl="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/>
              <a:t>sin</a:t>
            </a:r>
            <a:r>
              <a:rPr lang="en-GB" dirty="0" smtClean="0"/>
              <a:t>𝑥 = −1 ⇔ 𝑥 = −</a:t>
            </a:r>
            <a:r>
              <a:rPr lang="en-GB" dirty="0"/>
              <a:t>𝜋</a:t>
            </a:r>
            <a:r>
              <a:rPr lang="vi-VN" dirty="0"/>
              <a:t>/</a:t>
            </a:r>
            <a:r>
              <a:rPr lang="en-GB" dirty="0" smtClean="0"/>
              <a:t>2 + 𝑘</a:t>
            </a:r>
            <a:r>
              <a:rPr lang="en-GB" dirty="0"/>
              <a:t>2𝜋,(𝑘∈ℤ)</a:t>
            </a:r>
            <a:endParaRPr lang="vi-VN" dirty="0"/>
          </a:p>
        </p:txBody>
      </p:sp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459389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070718"/>
                <a:ext cx="11887200" cy="547195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1" dirty="0"/>
                  <a:t>➋. </a:t>
                </a:r>
                <a:r>
                  <a:rPr lang="en-GB" b="1" i="1" dirty="0" err="1"/>
                  <a:t>Định</a:t>
                </a:r>
                <a:r>
                  <a:rPr lang="en-GB" b="1" i="1" dirty="0"/>
                  <a:t> </a:t>
                </a:r>
                <a:r>
                  <a:rPr lang="en-GB" b="1" i="1" dirty="0" err="1"/>
                  <a:t>nghĩa</a:t>
                </a:r>
                <a:r>
                  <a:rPr lang="en-GB" b="1" i="1" dirty="0"/>
                  <a:t> </a:t>
                </a:r>
                <a:r>
                  <a:rPr lang="en-GB" b="1" i="1" dirty="0" err="1"/>
                  <a:t>hàm</a:t>
                </a:r>
                <a:r>
                  <a:rPr lang="en-GB" b="1" i="1" dirty="0"/>
                  <a:t> </a:t>
                </a:r>
                <a:r>
                  <a:rPr lang="en-GB" b="1" i="1" dirty="0" err="1"/>
                  <a:t>số</a:t>
                </a:r>
                <a:r>
                  <a:rPr lang="en-GB" b="1" i="1" dirty="0"/>
                  <a:t> </a:t>
                </a:r>
                <a:r>
                  <a:rPr lang="en-GB" b="1" i="1" dirty="0" err="1"/>
                  <a:t>cos</a:t>
                </a:r>
                <a:r>
                  <a:rPr lang="en-GB" b="1" i="1" dirty="0"/>
                  <a:t>: </a:t>
                </a:r>
                <a:r>
                  <a:rPr lang="en-US" dirty="0"/>
                  <a:t>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Qui </a:t>
                </a:r>
                <a:r>
                  <a:rPr lang="en-US" dirty="0" err="1"/>
                  <a:t>tắc</a:t>
                </a:r>
                <a:r>
                  <a:rPr lang="en-US" dirty="0"/>
                  <a:t> </a:t>
                </a:r>
                <a:r>
                  <a:rPr lang="en-US" dirty="0" err="1"/>
                  <a:t>đặt</a:t>
                </a:r>
                <a:r>
                  <a:rPr lang="en-US" dirty="0"/>
                  <a:t> </a:t>
                </a:r>
                <a:r>
                  <a:rPr lang="en-US" dirty="0" err="1"/>
                  <a:t>tương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i="1" dirty="0"/>
                  <a:t>x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thực</a:t>
                </a:r>
                <a:r>
                  <a:rPr lang="en-US" dirty="0"/>
                  <a:t> </a:t>
                </a:r>
                <a:r>
                  <a:rPr lang="en-US" i="1" dirty="0" err="1"/>
                  <a:t>cosx</a:t>
                </a:r>
                <a:endParaRPr lang="vi-VN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cos</a:t>
                </a:r>
                <a:r>
                  <a:rPr lang="en-US" i="1" dirty="0"/>
                  <a:t>:  R </a:t>
                </a:r>
                <a:r>
                  <a:rPr lang="en-US" dirty="0">
                    <a:sym typeface="Symbol" panose="05050102010706020507" pitchFamily="18" charset="2"/>
                  </a:rPr>
                  <a:t></a:t>
                </a:r>
                <a:r>
                  <a:rPr lang="en-US" i="1" dirty="0"/>
                  <a:t> R</a:t>
                </a:r>
                <a:endParaRPr lang="vi-VN" dirty="0"/>
              </a:p>
              <a:p>
                <a:r>
                  <a:rPr lang="en-US" i="1" dirty="0"/>
                  <a:t>           x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↦</m:t>
                    </m:r>
                  </m:oMath>
                </a14:m>
                <a:r>
                  <a:rPr lang="en-US" i="1" dirty="0" err="1"/>
                  <a:t>cosx</a:t>
                </a:r>
                <a:r>
                  <a:rPr lang="en-US" i="1" dirty="0"/>
                  <a:t>  </a:t>
                </a:r>
                <a:r>
                  <a:rPr lang="en-US" dirty="0" err="1"/>
                  <a:t>được</a:t>
                </a:r>
                <a:r>
                  <a:rPr lang="en-US" dirty="0"/>
                  <a:t> </a:t>
                </a:r>
                <a:r>
                  <a:rPr lang="en-US" dirty="0" err="1"/>
                  <a:t>gọi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 smtClean="0"/>
                  <a:t>cos</a:t>
                </a:r>
                <a:r>
                  <a:rPr lang="en-US" i="1" dirty="0" smtClean="0"/>
                  <a:t> </a:t>
                </a:r>
                <a:endParaRPr lang="vi-VN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 dirty="0" err="1"/>
                  <a:t>Kí</a:t>
                </a:r>
                <a:r>
                  <a:rPr lang="en-US" i="1" dirty="0"/>
                  <a:t> </a:t>
                </a:r>
                <a:r>
                  <a:rPr lang="en-US" i="1" dirty="0" err="1"/>
                  <a:t>hiệu</a:t>
                </a:r>
                <a:r>
                  <a:rPr lang="en-US" i="1" dirty="0"/>
                  <a:t>: y = </a:t>
                </a:r>
                <a:r>
                  <a:rPr lang="en-US" i="1" dirty="0" err="1"/>
                  <a:t>cosx</a:t>
                </a:r>
                <a:r>
                  <a:rPr lang="en-US" i="1" dirty="0"/>
                  <a:t> </a:t>
                </a:r>
                <a:endParaRPr lang="vi-VN" dirty="0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70718"/>
                <a:ext cx="11887200" cy="5471955"/>
              </a:xfrm>
              <a:prstGeom prst="rect">
                <a:avLst/>
              </a:prstGeom>
              <a:blipFill rotWithShape="1">
                <a:blip r:embed="rId4"/>
                <a:stretch>
                  <a:fillRect l="-1230" t="-267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5A85A6-2950-42CA-85DD-4AA9E5F69F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371" y="3621974"/>
            <a:ext cx="5995792" cy="25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4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5C607D02-F3EA-4874-B48F-93ED609CEE50}"/>
              </a:ext>
            </a:extLst>
          </p:cNvPr>
          <p:cNvSpPr txBox="1">
            <a:spLocks/>
          </p:cNvSpPr>
          <p:nvPr/>
        </p:nvSpPr>
        <p:spPr>
          <a:xfrm>
            <a:off x="173736" y="936716"/>
            <a:ext cx="11847576" cy="4159540"/>
          </a:xfrm>
          <a:prstGeom prst="rect">
            <a:avLst/>
          </a:prstGeom>
          <a:solidFill>
            <a:srgbClr val="CCFFFF"/>
          </a:solidFill>
          <a:ln>
            <a:solidFill>
              <a:srgbClr val="FFC000"/>
            </a:solidFill>
            <a:prstDash val="sysDot"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>
                <a:sym typeface="Wingdings 2" panose="05020102010507070707" pitchFamily="18" charset="2"/>
              </a:rPr>
              <a:t></a:t>
            </a:r>
            <a:r>
              <a:rPr lang="en-US" b="1"/>
              <a:t>. </a:t>
            </a:r>
            <a:r>
              <a:rPr lang="en-US" b="1" i="1"/>
              <a:t>Tính chất:</a:t>
            </a:r>
            <a:endParaRPr lang="vi-VN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Tập xác định </a:t>
            </a:r>
            <a:r>
              <a:rPr lang="en-GB"/>
              <a:t>ℝ</a:t>
            </a:r>
            <a:r>
              <a:rPr lang="en-US"/>
              <a:t>.</a:t>
            </a:r>
            <a:endParaRPr lang="vi-VN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Tập giá trị: </a:t>
            </a:r>
            <a:r>
              <a:rPr lang="vi-VN"/>
              <a:t>[</a:t>
            </a:r>
            <a:r>
              <a:rPr lang="en-GB"/>
              <a:t>−1;1]</a:t>
            </a:r>
            <a:r>
              <a:rPr lang="en-US"/>
              <a:t> ,có nghĩa là </a:t>
            </a:r>
            <a:r>
              <a:rPr lang="en-GB"/>
              <a:t>−1≤cos𝑥≤1,∀𝑥∈ℝ</a:t>
            </a:r>
            <a:r>
              <a:rPr lang="en-US"/>
              <a:t>.</a:t>
            </a:r>
            <a:endParaRPr lang="vi-VN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Hàm số tuần hoàn với chu kì </a:t>
            </a:r>
            <a:r>
              <a:rPr lang="en-GB"/>
              <a:t>2𝜋</a:t>
            </a:r>
            <a:r>
              <a:rPr lang="en-US"/>
              <a:t>, có nghĩa </a:t>
            </a:r>
            <a:r>
              <a:rPr lang="en-GB"/>
              <a:t>cos</a:t>
            </a:r>
            <a:r>
              <a:rPr lang="vi-VN"/>
              <a:t>(</a:t>
            </a:r>
            <a:r>
              <a:rPr lang="en-GB"/>
              <a:t>𝑥+𝑘2𝜋)=cos𝑥</a:t>
            </a:r>
            <a:r>
              <a:rPr lang="en-US"/>
              <a:t> với </a:t>
            </a:r>
            <a:r>
              <a:rPr lang="en-GB"/>
              <a:t>𝑘∈ℤ</a:t>
            </a:r>
            <a:r>
              <a:rPr lang="en-US"/>
              <a:t>.</a:t>
            </a:r>
            <a:endParaRPr lang="vi-VN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/>
              <a:t>Hàm số đồng biến trên mỗi khoảng </a:t>
            </a:r>
            <a:r>
              <a:rPr lang="vi-VN"/>
              <a:t>(</a:t>
            </a:r>
            <a:r>
              <a:rPr lang="en-GB"/>
              <a:t>−𝜋+𝑘2𝜋;𝑘2𝜋)</a:t>
            </a:r>
            <a:r>
              <a:rPr lang="en-US"/>
              <a:t> và nghịch biến trên mỗi khoảng </a:t>
            </a:r>
            <a:r>
              <a:rPr lang="vi-VN"/>
              <a:t>(</a:t>
            </a:r>
            <a:r>
              <a:rPr lang="en-GB"/>
              <a:t>𝑘2𝜋;𝜋+𝑘2𝜋)</a:t>
            </a:r>
            <a:r>
              <a:rPr lang="en-US"/>
              <a:t>,</a:t>
            </a:r>
            <a:r>
              <a:rPr lang="en-GB"/>
              <a:t>𝑘∈ℤ</a:t>
            </a:r>
            <a:r>
              <a:rPr lang="en-US"/>
              <a:t>.</a:t>
            </a:r>
            <a:endParaRPr lang="vi-VN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/>
              <a:t>𝑦=cos𝑥</a:t>
            </a:r>
            <a:r>
              <a:rPr lang="en-US"/>
              <a:t> là hàm số chẵn, đồ thị hàm số nhận Oy làm trục đối xứng </a:t>
            </a:r>
            <a:endParaRPr lang="vi-VN"/>
          </a:p>
        </p:txBody>
      </p:sp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34EE1F5-5826-4BDD-901E-7796D66E7881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927" y="5036846"/>
            <a:ext cx="7851841" cy="1821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0354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09982" y="144212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212" y="977900"/>
                <a:ext cx="11847576" cy="2317394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>
                    <a:sym typeface="Wingdings 2" panose="05020102010507070707" pitchFamily="18" charset="2"/>
                  </a:rPr>
                  <a:t></a:t>
                </a:r>
                <a:r>
                  <a:rPr lang="en-US"/>
                  <a:t>Ta 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/>
                  <a:t> nên đồ thị của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được suy ra từ đồ thị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bằng cách tịnh tiến đồ thị hàm số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/>
                  <a:t>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vi-VN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>
                            <a:latin typeface="Cambria Math" panose="02040503050406030204" pitchFamily="18" charset="0"/>
                          </a:rPr>
                          <m:t>;0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" y="977900"/>
                <a:ext cx="11847576" cy="2317394"/>
              </a:xfrm>
              <a:prstGeom prst="rect">
                <a:avLst/>
              </a:prstGeom>
              <a:blipFill>
                <a:blip r:embed="rId4"/>
                <a:stretch>
                  <a:fillRect l="-1233" t="-522" r="-102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A07D65E3-5F6C-49C4-A789-A02DDC74C45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17670" r="230" b="29945"/>
          <a:stretch>
            <a:fillRect/>
          </a:stretch>
        </p:blipFill>
        <p:spPr bwMode="auto">
          <a:xfrm>
            <a:off x="878774" y="3338509"/>
            <a:ext cx="9630887" cy="3154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01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09982" y="144212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212" y="1078054"/>
                <a:ext cx="11774365" cy="284595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en-US" b="1">
                    <a:sym typeface="Wingdings 2" panose="05020102010507070707" pitchFamily="18" charset="2"/>
                  </a:rPr>
                  <a:t></a:t>
                </a:r>
                <a:r>
                  <a:rPr lang="en-US" b="1"/>
                  <a:t>.Một số giá trị đặc biệt:</a:t>
                </a:r>
                <a:endParaRPr lang="vi-VN"/>
              </a:p>
              <a:p>
                <a:pPr marL="457200" lvl="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0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GB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/>
                  <a:t> </a:t>
                </a:r>
                <a:endParaRPr lang="vi-VN"/>
              </a:p>
              <a:p>
                <a:pPr marL="457200" lvl="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GB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  <a:p>
                <a:pPr marL="457200" lvl="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cos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>
                        <a:latin typeface="Cambria Math" panose="02040503050406030204" pitchFamily="18" charset="0"/>
                      </a:rPr>
                      <m:t>,(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ℤ</m:t>
                    </m:r>
                    <m:r>
                      <a:rPr lang="en-GB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/>
                  <a:t>.</a:t>
                </a: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12" y="1078054"/>
                <a:ext cx="11774365" cy="2845955"/>
              </a:xfrm>
              <a:prstGeom prst="rect">
                <a:avLst/>
              </a:prstGeom>
              <a:blipFill>
                <a:blip r:embed="rId4"/>
                <a:stretch>
                  <a:fillRect l="-1241" t="-277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</p:spTree>
    <p:extLst>
      <p:ext uri="{BB962C8B-B14F-4D97-AF65-F5344CB8AC3E}">
        <p14:creationId xmlns:p14="http://schemas.microsoft.com/office/powerpoint/2010/main" val="4467435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CA91DD8-A731-469A-BB09-5E7BA9C6C8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73" y="6745185"/>
            <a:ext cx="3903108" cy="791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ECD3442-55B7-44D2-8B0C-A48AFFBF4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574" y="6597297"/>
            <a:ext cx="2775439" cy="29577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C84E253-DD8C-4DCB-B10A-1227241E0B4D}"/>
              </a:ext>
            </a:extLst>
          </p:cNvPr>
          <p:cNvGrpSpPr/>
          <p:nvPr/>
        </p:nvGrpSpPr>
        <p:grpSpPr>
          <a:xfrm>
            <a:off x="3159230" y="128037"/>
            <a:ext cx="5972035" cy="5168415"/>
            <a:chOff x="2043534" y="1706989"/>
            <a:chExt cx="5972035" cy="516841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8CCF46B5-7D20-415B-98D6-CFFB006B8506}"/>
                </a:ext>
              </a:extLst>
            </p:cNvPr>
            <p:cNvGrpSpPr/>
            <p:nvPr/>
          </p:nvGrpSpPr>
          <p:grpSpPr>
            <a:xfrm>
              <a:off x="2043534" y="1706989"/>
              <a:ext cx="738457" cy="685800"/>
              <a:chOff x="2043534" y="1706989"/>
              <a:chExt cx="738457" cy="685800"/>
            </a:xfrm>
          </p:grpSpPr>
          <p:sp>
            <p:nvSpPr>
              <p:cNvPr id="16" name="AutoShape 43">
                <a:extLst>
                  <a:ext uri="{FF2B5EF4-FFF2-40B4-BE49-F238E27FC236}">
                    <a16:creationId xmlns:a16="http://schemas.microsoft.com/office/drawing/2014/main" xmlns="" id="{EC2DAE92-0740-455C-998C-06ED1994E71D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2043534" y="1706989"/>
                <a:ext cx="738457" cy="685800"/>
              </a:xfrm>
              <a:prstGeom prst="diamond">
                <a:avLst/>
              </a:prstGeom>
              <a:solidFill>
                <a:schemeClr val="accent2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3200"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  <p:sp>
            <p:nvSpPr>
              <p:cNvPr id="17" name="Text Box 45">
                <a:extLst>
                  <a:ext uri="{FF2B5EF4-FFF2-40B4-BE49-F238E27FC236}">
                    <a16:creationId xmlns:a16="http://schemas.microsoft.com/office/drawing/2014/main" xmlns="" id="{B73BB27B-82AA-46BA-B313-9BBC4936D223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120374" y="1736698"/>
                <a:ext cx="595035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vi-VN" sz="3200" b="1">
                    <a:solidFill>
                      <a:schemeClr val="bg1"/>
                    </a:solidFill>
                    <a:latin typeface="Yu Gothic" panose="020B0400000000000000" pitchFamily="34" charset="-128"/>
                    <a:ea typeface="Yu Gothic" panose="020B0400000000000000" pitchFamily="34" charset="-128"/>
                    <a:cs typeface="Chu Van An" panose="02020603050405020304" pitchFamily="18" charset="0"/>
                  </a:rPr>
                  <a:t>⓵</a:t>
                </a:r>
                <a:endParaRPr lang="en-US" altLang="vi-VN" sz="3200" b="1">
                  <a:solidFill>
                    <a:schemeClr val="bg1"/>
                  </a:solidFill>
                  <a:latin typeface="Chu Van An" panose="02020603050405020304" pitchFamily="18" charset="0"/>
                  <a:cs typeface="Chu Van An" panose="02020603050405020304" pitchFamily="18" charset="0"/>
                </a:endParaRPr>
              </a:p>
            </p:txBody>
          </p:sp>
        </p:grpSp>
        <p:sp>
          <p:nvSpPr>
            <p:cNvPr id="15" name="Text Box 44">
              <a:extLst>
                <a:ext uri="{FF2B5EF4-FFF2-40B4-BE49-F238E27FC236}">
                  <a16:creationId xmlns:a16="http://schemas.microsoft.com/office/drawing/2014/main" xmlns="" id="{A56314B1-F0AD-4CB1-898C-B41E6FAB7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923623" y="6290629"/>
              <a:ext cx="509194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xmlns="" id="{5C607D02-F3EA-4874-B48F-93ED609CEE5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2400" y="1070718"/>
                <a:ext cx="11887200" cy="5471955"/>
              </a:xfrm>
              <a:prstGeom prst="rect">
                <a:avLst/>
              </a:prstGeom>
              <a:solidFill>
                <a:srgbClr val="CCFFFF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GB" b="1">
                    <a:sym typeface="Wingdings 2" panose="05020102010507070707" pitchFamily="18" charset="2"/>
                  </a:rPr>
                  <a:t></a:t>
                </a:r>
                <a:r>
                  <a:rPr lang="en-GB" b="1"/>
                  <a:t>. </a:t>
                </a:r>
                <a:r>
                  <a:rPr lang="en-GB" b="1" i="1"/>
                  <a:t>Định nghĩa hàm số tan: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/>
                  <a:t>Hàm số tan là hàm số được xác định bởi công thức:</a:t>
                </a:r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/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𝑠𝑖𝑛𝑥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𝑐𝑜𝑠𝑥</m:t>
                        </m:r>
                      </m:den>
                    </m:f>
                  </m:oMath>
                </a14:m>
                <a:r>
                  <a:rPr lang="en-US" i="1"/>
                  <a:t>	(cosx </a:t>
                </a:r>
                <a:r>
                  <a:rPr lang="en-US" i="1">
                    <a:sym typeface="Symbol" panose="05050102010706020507" pitchFamily="18" charset="2"/>
                  </a:rPr>
                  <a:t></a:t>
                </a:r>
                <a:r>
                  <a:rPr lang="en-US" i="1"/>
                  <a:t> 0)</a:t>
                </a:r>
                <a:endParaRPr lang="vi-VN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i="1"/>
                  <a:t>Kí hiệu là y = tanx.</a:t>
                </a:r>
                <a:endParaRPr lang="vi-VN"/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5C607D02-F3EA-4874-B48F-93ED609CE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070718"/>
                <a:ext cx="11887200" cy="5471955"/>
              </a:xfrm>
              <a:prstGeom prst="rect">
                <a:avLst/>
              </a:prstGeom>
              <a:blipFill>
                <a:blip r:embed="rId4"/>
                <a:stretch>
                  <a:fillRect l="-1230" t="-233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Hexagon 26">
            <a:extLst>
              <a:ext uri="{FF2B5EF4-FFF2-40B4-BE49-F238E27FC236}">
                <a16:creationId xmlns:a16="http://schemas.microsoft.com/office/drawing/2014/main" xmlns="" id="{AB04DE66-5D36-41C8-A33A-BA8DFFAE82BD}"/>
              </a:ext>
            </a:extLst>
          </p:cNvPr>
          <p:cNvSpPr/>
          <p:nvPr/>
        </p:nvSpPr>
        <p:spPr bwMode="auto">
          <a:xfrm>
            <a:off x="3907943" y="144212"/>
            <a:ext cx="5446567" cy="685800"/>
          </a:xfrm>
          <a:prstGeom prst="hexagon">
            <a:avLst>
              <a:gd name="adj" fmla="val 31838"/>
              <a:gd name="vf" fmla="val 115470"/>
            </a:avLst>
          </a:prstGeom>
          <a:gradFill flip="none" rotWithShape="1">
            <a:gsLst>
              <a:gs pos="90000">
                <a:srgbClr val="FFFF00">
                  <a:lumMod val="30000"/>
                  <a:lumOff val="70000"/>
                </a:srgbClr>
              </a:gs>
              <a:gs pos="4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16200000" scaled="1"/>
            <a:tileRect/>
          </a:gradFill>
          <a:ln>
            <a:solidFill>
              <a:srgbClr val="FFFFCC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algn="ctr"/>
            <a:r>
              <a:rPr lang="en-US" altLang="vi-VN" sz="3200" b="1">
                <a:solidFill>
                  <a:srgbClr val="0000CC"/>
                </a:solidFill>
                <a:latin typeface="Chu Van An" panose="02020603050405020304" pitchFamily="18" charset="0"/>
                <a:cs typeface="Chu Van An" panose="02020603050405020304" pitchFamily="18" charset="0"/>
              </a:rPr>
              <a:t>Tóm tắt lý thuyết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2A30493-415F-41FF-BF83-DD540E5167B4}"/>
              </a:ext>
            </a:extLst>
          </p:cNvPr>
          <p:cNvGrpSpPr/>
          <p:nvPr/>
        </p:nvGrpSpPr>
        <p:grpSpPr>
          <a:xfrm>
            <a:off x="5928966" y="2456596"/>
            <a:ext cx="4361627" cy="3694822"/>
            <a:chOff x="5537080" y="2492222"/>
            <a:chExt cx="4361627" cy="369482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4E23B82A-D618-44D5-860C-A9D34475A78D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080" y="2526247"/>
              <a:ext cx="3701063" cy="3660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4C74F29E-F356-4761-BDE8-AB07CB602189}"/>
                </a:ext>
              </a:extLst>
            </p:cNvPr>
            <p:cNvSpPr txBox="1"/>
            <p:nvPr/>
          </p:nvSpPr>
          <p:spPr>
            <a:xfrm>
              <a:off x="8150066" y="2492222"/>
              <a:ext cx="17486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i="1">
                  <a:solidFill>
                    <a:srgbClr val="663300"/>
                  </a:solidFill>
                </a:rPr>
                <a:t> tanx.</a:t>
              </a:r>
              <a:endParaRPr lang="vi-VN" sz="2800">
                <a:solidFill>
                  <a:srgbClr val="6633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395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3828</TotalTime>
  <Words>1039</Words>
  <Application>Microsoft Office PowerPoint</Application>
  <PresentationFormat>Custom</PresentationFormat>
  <Paragraphs>106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Dạng 1 : Tìm tập xác định của hàm số </vt:lpstr>
      <vt:lpstr>VD: Tìm tập xác định của hàm số sau:</vt:lpstr>
      <vt:lpstr>Dạng 2: Tìm gtln, gtnn của hàm số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421</cp:revision>
  <cp:lastPrinted>2020-09-06T05:45:13Z</cp:lastPrinted>
  <dcterms:created xsi:type="dcterms:W3CDTF">2020-08-16T09:33:36Z</dcterms:created>
  <dcterms:modified xsi:type="dcterms:W3CDTF">2021-08-17T09:12:27Z</dcterms:modified>
</cp:coreProperties>
</file>